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1769" r:id="rId2"/>
    <p:sldId id="1827" r:id="rId3"/>
    <p:sldId id="1770" r:id="rId4"/>
    <p:sldId id="1771" r:id="rId5"/>
    <p:sldId id="1772" r:id="rId6"/>
    <p:sldId id="1773" r:id="rId7"/>
    <p:sldId id="1774" r:id="rId8"/>
    <p:sldId id="1775" r:id="rId9"/>
    <p:sldId id="1776" r:id="rId10"/>
    <p:sldId id="1777" r:id="rId11"/>
    <p:sldId id="1778" r:id="rId12"/>
    <p:sldId id="1779" r:id="rId13"/>
    <p:sldId id="1780" r:id="rId14"/>
    <p:sldId id="1781" r:id="rId15"/>
    <p:sldId id="1782" r:id="rId16"/>
    <p:sldId id="1783" r:id="rId17"/>
    <p:sldId id="1784" r:id="rId18"/>
    <p:sldId id="1785" r:id="rId19"/>
    <p:sldId id="1786" r:id="rId20"/>
    <p:sldId id="1788" r:id="rId21"/>
    <p:sldId id="1789" r:id="rId22"/>
    <p:sldId id="1790" r:id="rId23"/>
    <p:sldId id="1791" r:id="rId24"/>
    <p:sldId id="1792" r:id="rId25"/>
    <p:sldId id="1793" r:id="rId26"/>
    <p:sldId id="1794" r:id="rId27"/>
    <p:sldId id="1795" r:id="rId28"/>
    <p:sldId id="1796" r:id="rId29"/>
    <p:sldId id="1797" r:id="rId30"/>
    <p:sldId id="1787" r:id="rId31"/>
    <p:sldId id="1798" r:id="rId32"/>
    <p:sldId id="1832" r:id="rId33"/>
    <p:sldId id="1799" r:id="rId34"/>
    <p:sldId id="1800" r:id="rId35"/>
    <p:sldId id="1801" r:id="rId36"/>
    <p:sldId id="1802" r:id="rId37"/>
    <p:sldId id="1803" r:id="rId38"/>
    <p:sldId id="1804" r:id="rId39"/>
    <p:sldId id="1805" r:id="rId40"/>
    <p:sldId id="1806" r:id="rId41"/>
    <p:sldId id="1807" r:id="rId42"/>
    <p:sldId id="1808" r:id="rId43"/>
    <p:sldId id="1809" r:id="rId44"/>
    <p:sldId id="1810" r:id="rId45"/>
    <p:sldId id="1811" r:id="rId46"/>
    <p:sldId id="1812" r:id="rId47"/>
    <p:sldId id="1813" r:id="rId48"/>
    <p:sldId id="1814" r:id="rId49"/>
    <p:sldId id="1815" r:id="rId50"/>
    <p:sldId id="1816" r:id="rId51"/>
    <p:sldId id="1817" r:id="rId52"/>
    <p:sldId id="1819" r:id="rId53"/>
    <p:sldId id="1820" r:id="rId54"/>
    <p:sldId id="1821" r:id="rId55"/>
    <p:sldId id="1822" r:id="rId56"/>
    <p:sldId id="1823" r:id="rId57"/>
    <p:sldId id="1831" r:id="rId58"/>
    <p:sldId id="1825" r:id="rId59"/>
    <p:sldId id="1826" r:id="rId60"/>
    <p:sldId id="1828" r:id="rId61"/>
    <p:sldId id="1829" r:id="rId62"/>
    <p:sldId id="1830" r:id="rId63"/>
    <p:sldId id="1660" r:id="rId64"/>
  </p:sldIdLst>
  <p:sldSz cx="9144000" cy="6858000" type="screen4x3"/>
  <p:notesSz cx="6858000" cy="9144000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无标题节" id="{DB77B003-BB24-1443-AAE4-84910CE3125C}">
          <p14:sldIdLst>
            <p14:sldId id="1661"/>
            <p14:sldId id="1678"/>
            <p14:sldId id="1679"/>
            <p14:sldId id="1680"/>
            <p14:sldId id="1686"/>
            <p14:sldId id="1632"/>
            <p14:sldId id="1665"/>
            <p14:sldId id="1666"/>
            <p14:sldId id="1633"/>
            <p14:sldId id="1667"/>
            <p14:sldId id="1670"/>
            <p14:sldId id="1718"/>
            <p14:sldId id="1719"/>
            <p14:sldId id="1720"/>
            <p14:sldId id="1638"/>
            <p14:sldId id="1639"/>
            <p14:sldId id="1714"/>
            <p14:sldId id="1640"/>
            <p14:sldId id="1713"/>
            <p14:sldId id="1675"/>
            <p14:sldId id="1715"/>
            <p14:sldId id="1641"/>
            <p14:sldId id="1716"/>
            <p14:sldId id="1717"/>
            <p14:sldId id="1652"/>
            <p14:sldId id="1655"/>
            <p14:sldId id="1681"/>
            <p14:sldId id="1683"/>
            <p14:sldId id="1721"/>
            <p14:sldId id="1722"/>
            <p14:sldId id="1685"/>
            <p14:sldId id="1684"/>
            <p14:sldId id="1668"/>
            <p14:sldId id="16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982A2"/>
    <a:srgbClr val="0E939A"/>
    <a:srgbClr val="9D414A"/>
    <a:srgbClr val="B4B4B4"/>
    <a:srgbClr val="0F9992"/>
    <a:srgbClr val="DE9C08"/>
    <a:srgbClr val="DD4609"/>
    <a:srgbClr val="E7E7E7"/>
    <a:srgbClr val="262626"/>
    <a:srgbClr val="AD40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415" autoAdjust="0"/>
  </p:normalViewPr>
  <p:slideViewPr>
    <p:cSldViewPr>
      <p:cViewPr varScale="1">
        <p:scale>
          <a:sx n="91" d="100"/>
          <a:sy n="91" d="100"/>
        </p:scale>
        <p:origin x="-2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58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7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71A11-E6B2-9E4C-8EB5-B9C82DFDA44C}" type="datetimeFigureOut">
              <a:rPr lang="en-US" altLang="zh-CN" smtClean="0"/>
              <a:pPr/>
              <a:t>11/18/2020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3E63C-1CD0-B34A-8E7C-FD958FBD03F1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14451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54E9D6-DC09-41FE-AF71-1483A08D777A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B0ADC-DF2E-4A4F-96C5-A12B58836D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41524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B0ADC-DF2E-4A4F-96C5-A12B58836D6C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62046" y="1021201"/>
            <a:ext cx="5296368" cy="2757241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750062" y="7759706"/>
            <a:ext cx="2868866" cy="40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390" tIns="42195" rIns="84390" bIns="42195"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B210EBB3-7622-48F6-A389-B621F09CBB5E}" type="slidenum">
              <a:rPr lang="zh-CN" altLang="en-US" sz="11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8</a:t>
            </a:fld>
            <a:endParaRPr lang="zh-CN" altLang="en-US" sz="11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64352" y="1143177"/>
            <a:ext cx="5927764" cy="308629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64352" y="1143177"/>
            <a:ext cx="5927764" cy="308629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71613" y="1020763"/>
            <a:ext cx="3676650" cy="27574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C6AC1-6853-417A-8C85-D6E4E0641A6E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752600" y="1219201"/>
            <a:ext cx="7391400" cy="972768"/>
          </a:xfrm>
          <a:prstGeom prst="rect">
            <a:avLst/>
          </a:prstGeom>
          <a:noFill/>
          <a:ln>
            <a:noFill/>
          </a:ln>
        </p:spPr>
        <p:txBody>
          <a:bodyPr tIns="298800" bIns="298800">
            <a:spAutoFit/>
          </a:bodyPr>
          <a:lstStyle>
            <a:lvl1pPr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kumimoji="1" lang="zh-CN" altLang="zh-CN" sz="2400" i="0">
              <a:solidFill>
                <a:srgbClr val="000000"/>
              </a:solidFill>
            </a:endParaRPr>
          </a:p>
        </p:txBody>
      </p:sp>
      <p:sp>
        <p:nvSpPr>
          <p:cNvPr id="2570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4308667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F91FE-6512-4689-8374-3539509F6C3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2921C-DAA2-4937-ABB3-8B9A594497E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A18EA-186C-4D72-9BA8-8D9EBE2E1A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2553-C595-4C22-9DC0-45D0F4D134D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7045A-D34B-4466-B47F-7CE3BDB8AFE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84988" y="-90488"/>
            <a:ext cx="2259012" cy="635317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-90488"/>
            <a:ext cx="6624638" cy="635317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973C-2369-420B-8640-C6C3153D66C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-90488"/>
            <a:ext cx="9036050" cy="11430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A0B50-FAA4-4773-9006-EC896DD5AC3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-90488"/>
            <a:ext cx="9036050" cy="11430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2147888"/>
            <a:ext cx="7772400" cy="41148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D291B-96FC-40CD-A709-AE03D3DDB369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07950" y="-90488"/>
            <a:ext cx="9036050" cy="11430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2147888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2147888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281488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281488"/>
            <a:ext cx="3810000" cy="198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30289-15B9-4A94-8EAC-CA241AA8D17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7950" y="-90488"/>
            <a:ext cx="9036050" cy="63531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EA79B-89A8-4E6F-A738-85FB7B25E87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944" y="302406"/>
            <a:ext cx="919478" cy="919478"/>
          </a:xfrm>
          <a:prstGeom prst="rect">
            <a:avLst/>
          </a:prstGeom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 dirty="0"/>
              <a:t>「 让</a:t>
            </a:r>
            <a:r>
              <a:rPr lang="en-US" altLang="zh-CN" dirty="0"/>
              <a:t>PPT</a:t>
            </a:r>
            <a:r>
              <a:rPr lang="zh-CN" altLang="en-US" dirty="0"/>
              <a:t>设计简单起来！」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02444" y="2"/>
            <a:ext cx="8137921" cy="1028699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矩形 1"/>
          <p:cNvSpPr/>
          <p:nvPr userDrawn="1"/>
        </p:nvSpPr>
        <p:spPr>
          <a:xfrm>
            <a:off x="502443" y="6078828"/>
            <a:ext cx="8137922" cy="296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262467"/>
            <a:ext cx="332317" cy="50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42384" y="262467"/>
            <a:ext cx="186267" cy="50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6722533"/>
            <a:ext cx="9144000" cy="135467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09739" y="263347"/>
            <a:ext cx="1688592" cy="1688592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843231" y="160138"/>
            <a:ext cx="7886700" cy="713604"/>
          </a:xfrm>
        </p:spPr>
        <p:txBody>
          <a:bodyPr/>
          <a:lstStyle>
            <a:lvl1pPr>
              <a:defRPr sz="37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CB391-13E9-4F18-ACFA-3D56B128B16B}" type="datetimeFigureOut">
              <a:rPr lang="zh-CN" altLang="en-US"/>
              <a:pPr>
                <a:defRPr/>
              </a:pPr>
              <a:t>2020/11/18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99451" y="6430433"/>
            <a:ext cx="429683" cy="366184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25055B-ABD7-4420-A13C-16C9C25331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-27384"/>
            <a:ext cx="8694738" cy="1143001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235B3-44F1-41B9-9A6E-D1CBEFE617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hp\Desktop\PPT周蒙涛 拷贝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9325" y="245498"/>
            <a:ext cx="1686896" cy="909453"/>
          </a:xfrm>
          <a:prstGeom prst="rect">
            <a:avLst/>
          </a:prstGeom>
          <a:noFill/>
        </p:spPr>
      </p:pic>
      <p:cxnSp>
        <p:nvCxnSpPr>
          <p:cNvPr id="20" name="直接连接符 19"/>
          <p:cNvCxnSpPr/>
          <p:nvPr userDrawn="1"/>
        </p:nvCxnSpPr>
        <p:spPr>
          <a:xfrm>
            <a:off x="1" y="756093"/>
            <a:ext cx="6738679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 flipH="1">
            <a:off x="8619461" y="727733"/>
            <a:ext cx="52454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172" y="273352"/>
            <a:ext cx="8229090" cy="1144682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99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172" y="1604514"/>
            <a:ext cx="8229090" cy="3977158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2905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557B104-B106-41EE-A5B0-468FB5686111}" type="datetimeFigureOut">
              <a:rPr lang="zh-CN" altLang="en-US"/>
              <a:pPr>
                <a:defRPr/>
              </a:pPr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70303CB-BAF6-4C1C-B7D5-3243465792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235B3-44F1-41B9-9A6E-D1CBEFE617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 bwMode="auto">
          <a:xfrm>
            <a:off x="7271793" y="0"/>
            <a:ext cx="1872208" cy="187220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064F9-105D-4519-9E17-963574C7F44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E7A85-538F-43A8-90C4-9D4748EF1DD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1D756-2727-4C62-8C75-ACF7F9D6D40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590C6-1127-4EC9-ACAB-9F4BE228BE0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2BB02-742A-4532-B5A0-7BFE75C4652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641C8-CFE5-4109-A59B-F4B7A8768E9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5EF6B-0F06-450A-9F67-DEAE08751CC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2020/11/18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14BD1-5F66-426D-9A73-ADF89717F7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hp\Desktop\PPT周蒙涛 拷贝.gif"/>
          <p:cNvPicPr>
            <a:picLocks noChangeAspect="1" noChangeArrowheads="1"/>
          </p:cNvPicPr>
          <p:nvPr userDrawn="1"/>
        </p:nvPicPr>
        <p:blipFill>
          <a:blip r:embed="rId2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762"/>
          <a:stretch>
            <a:fillRect/>
          </a:stretch>
        </p:blipFill>
        <p:spPr bwMode="auto">
          <a:xfrm>
            <a:off x="7528724" y="6831"/>
            <a:ext cx="1278354" cy="155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1" y="1312864"/>
            <a:ext cx="842645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 单击此处编辑母版文本样式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400" i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A64F78-ED13-4330-AAA6-904667750DBD}" type="datetime1"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2020/11/18</a:t>
            </a:fld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14688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400" i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04801" y="158508"/>
            <a:ext cx="9036050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7050" y="64008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400" i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B3F30B-5F86-41F9-ACE5-B0B5F0654E7F}" type="slidenum"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6781800"/>
            <a:ext cx="9144000" cy="76200"/>
          </a:xfrm>
          <a:prstGeom prst="rect">
            <a:avLst/>
          </a:prstGeom>
          <a:solidFill>
            <a:srgbClr val="AE4852"/>
          </a:solidFill>
          <a:ln w="12700" cap="sq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>
              <a:lumMod val="85000"/>
              <a:lumOff val="1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71A20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71A20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71A20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A71A20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 i="1">
          <a:solidFill>
            <a:schemeClr val="bg1"/>
          </a:solidFill>
          <a:latin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 i="1">
          <a:solidFill>
            <a:schemeClr val="bg1"/>
          </a:solidFill>
          <a:latin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 i="1">
          <a:solidFill>
            <a:schemeClr val="bg1"/>
          </a:solidFill>
          <a:latin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 i="1">
          <a:solidFill>
            <a:schemeClr val="bg1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A71A20"/>
        </a:buClr>
        <a:buFont typeface="黑体" panose="02010609060101010101" pitchFamily="49" charset="-122"/>
        <a:buChar char="◎"/>
        <a:defRPr sz="32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71A20"/>
        </a:buClr>
        <a:buSzPct val="75000"/>
        <a:buFont typeface="黑体" panose="02010609060101010101" pitchFamily="49" charset="-122"/>
        <a:buChar char="◎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A71A20"/>
        </a:buClr>
        <a:buFont typeface="黑体" panose="02010609060101010101" pitchFamily="49" charset="-122"/>
        <a:buChar char="◎"/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71A20"/>
        </a:buClr>
        <a:buFont typeface="黑体" panose="02010609060101010101" pitchFamily="49" charset="-122"/>
        <a:buChar char="◎"/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71A20"/>
        </a:buClr>
        <a:buFont typeface="黑体" panose="02010609060101010101" pitchFamily="49" charset="-122"/>
        <a:buChar char="◎"/>
        <a:defRPr sz="20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ICD-10-CM%20Official%20Guidelines%20for%20Coding%20and%20Reporting%202011.pdf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notesSlide" Target="../notesSlides/notesSlide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14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8.xml"/><Relationship Id="rId16" Type="http://schemas.openxmlformats.org/officeDocument/2006/relationships/image" Target="../media/image17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15" Type="http://schemas.openxmlformats.org/officeDocument/2006/relationships/image" Target="../media/image16.png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23011" y="1662545"/>
            <a:ext cx="5931724" cy="420386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6000" b="1" dirty="0" smtClean="0">
                <a:solidFill>
                  <a:schemeClr val="tx1"/>
                </a:solidFill>
              </a:rPr>
              <a:t/>
            </a:r>
            <a:br>
              <a:rPr lang="en-US" altLang="zh-CN" sz="6000" b="1" dirty="0" smtClean="0">
                <a:solidFill>
                  <a:schemeClr val="tx1"/>
                </a:solidFill>
              </a:rPr>
            </a:br>
            <a:r>
              <a:rPr lang="zh-CN" altLang="en-US" sz="5300" b="1" dirty="0" smtClean="0">
                <a:solidFill>
                  <a:schemeClr val="tx1"/>
                </a:solidFill>
              </a:rPr>
              <a:t>三级公立医院考核</a:t>
            </a:r>
            <a:r>
              <a:rPr lang="en-US" altLang="zh-CN" sz="5300" b="1" dirty="0" smtClean="0">
                <a:solidFill>
                  <a:schemeClr val="tx1"/>
                </a:solidFill>
              </a:rPr>
              <a:t/>
            </a:r>
            <a:br>
              <a:rPr lang="en-US" altLang="zh-CN" sz="5300" b="1" dirty="0" smtClean="0">
                <a:solidFill>
                  <a:schemeClr val="tx1"/>
                </a:solidFill>
              </a:rPr>
            </a:br>
            <a:r>
              <a:rPr lang="zh-CN" altLang="en-US" sz="5300" b="1" dirty="0" smtClean="0">
                <a:solidFill>
                  <a:schemeClr val="tx1"/>
                </a:solidFill>
              </a:rPr>
              <a:t>与规范填写病案首页</a:t>
            </a:r>
            <a:r>
              <a:rPr lang="en-US" altLang="zh-CN" sz="5300" b="1" dirty="0" smtClean="0">
                <a:solidFill>
                  <a:schemeClr val="tx1"/>
                </a:solidFill>
              </a:rPr>
              <a:t/>
            </a:r>
            <a:br>
              <a:rPr lang="en-US" altLang="zh-CN" sz="5300" b="1" dirty="0" smtClean="0">
                <a:solidFill>
                  <a:schemeClr val="tx1"/>
                </a:solidFill>
              </a:rPr>
            </a:br>
            <a:r>
              <a:rPr lang="en-US" altLang="zh-CN" b="1" dirty="0" smtClean="0">
                <a:solidFill>
                  <a:schemeClr val="tx1"/>
                </a:solidFill>
              </a:rPr>
              <a:t/>
            </a:r>
            <a:br>
              <a:rPr lang="en-US" altLang="zh-CN" b="1" dirty="0" smtClean="0">
                <a:solidFill>
                  <a:schemeClr val="tx1"/>
                </a:solidFill>
              </a:rPr>
            </a:br>
            <a:r>
              <a:rPr lang="zh-CN" altLang="en-US" sz="3100" b="1" dirty="0" smtClean="0">
                <a:solidFill>
                  <a:schemeClr val="tx1"/>
                </a:solidFill>
              </a:rPr>
              <a:t>医疗质量管理处病案室</a:t>
            </a:r>
            <a:r>
              <a:rPr lang="en-US" altLang="zh-CN" sz="3100" b="1" dirty="0" smtClean="0">
                <a:solidFill>
                  <a:schemeClr val="tx1"/>
                </a:solidFill>
              </a:rPr>
              <a:t/>
            </a:r>
            <a:br>
              <a:rPr lang="en-US" altLang="zh-CN" sz="3100" b="1" dirty="0" smtClean="0">
                <a:solidFill>
                  <a:schemeClr val="tx1"/>
                </a:solidFill>
              </a:rPr>
            </a:br>
            <a:r>
              <a:rPr lang="en-US" altLang="zh-CN" sz="3100" b="1" dirty="0" smtClean="0">
                <a:solidFill>
                  <a:schemeClr val="tx1"/>
                </a:solidFill>
              </a:rPr>
              <a:t>2019-8-28</a:t>
            </a:r>
            <a:r>
              <a:rPr lang="en-US" altLang="zh-CN" b="1" dirty="0" smtClean="0">
                <a:solidFill>
                  <a:schemeClr val="tx1"/>
                </a:solidFill>
              </a:rPr>
              <a:t/>
            </a:r>
            <a:br>
              <a:rPr lang="en-US" altLang="zh-CN" b="1" dirty="0" smtClean="0">
                <a:solidFill>
                  <a:schemeClr val="tx1"/>
                </a:solidFill>
              </a:rPr>
            </a:br>
            <a:r>
              <a:rPr lang="en-US" altLang="zh-CN" b="1" dirty="0" smtClean="0">
                <a:solidFill>
                  <a:schemeClr val="tx1"/>
                </a:solidFill>
              </a:rPr>
              <a:t/>
            </a:r>
            <a:br>
              <a:rPr lang="en-US" altLang="zh-CN" b="1" dirty="0" smtClean="0">
                <a:solidFill>
                  <a:schemeClr val="tx1"/>
                </a:solidFill>
              </a:rPr>
            </a:br>
            <a:endParaRPr lang="zh-CN" altLang="en-US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6787039" cy="1143000"/>
          </a:xfrm>
        </p:spPr>
        <p:txBody>
          <a:bodyPr vert="horz" wrap="square" lIns="91440" tIns="45720" rIns="91440" bIns="45720" anchor="ctr"/>
          <a:lstStyle/>
          <a:p>
            <a:pPr algn="just"/>
            <a:r>
              <a:rPr lang="zh-CN" altLang="en-US" sz="3980" dirty="0">
                <a:solidFill>
                  <a:schemeClr val="tx1"/>
                </a:solidFill>
              </a:rPr>
              <a:t>病案首页填写要求：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1071538" y="1714488"/>
            <a:ext cx="6216277" cy="487840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正确选择主要诊断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正确全面填写其他诊断栏目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使用规范的诊断名称填写诊断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诊断依据充分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主要手术、操作选择准确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一般手术、操作的填写全面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规范、全面、准确填写病案首页全部项目</a:t>
            </a:r>
          </a:p>
          <a:p>
            <a:pPr marL="457200" marR="0" lvl="0" indent="-4572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Verdana" panose="020B0604030504040204" pitchFamily="34" charset="0"/>
              <a:buAutoNum type="arabicPeriod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anose="02010800040101010101" pitchFamily="2" charset="-122"/>
                <a:ea typeface="+mn-ea"/>
                <a:cs typeface="+mn-cs"/>
              </a:rPr>
              <a:t>疾病诊断编码应当统一使用 ICD-10,手术和操作编码应当统一使用 ICD-9-CM-3。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719614" y="478790"/>
            <a:ext cx="8334851" cy="1143000"/>
          </a:xfrm>
        </p:spPr>
        <p:txBody>
          <a:bodyPr vert="horz" wrap="square" lIns="91440" tIns="45720" rIns="91440" bIns="45720" anchor="ctr"/>
          <a:lstStyle/>
          <a:p>
            <a:pPr algn="just"/>
            <a:r>
              <a:rPr lang="zh-CN" altLang="en-US" sz="3200" dirty="0"/>
              <a:t>病人的基本信息部分：</a:t>
            </a:r>
            <a:r>
              <a:rPr lang="zh-CN" altLang="en-US" sz="3200" dirty="0">
                <a:sym typeface="Wingdings" panose="05000000000000000000" pitchFamily="2" charset="2"/>
              </a:rPr>
              <a:t>（均不能为空）</a:t>
            </a:r>
            <a:endParaRPr lang="zh-CN" altLang="en-US" sz="3200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986350"/>
          </a:xfrm>
        </p:spPr>
        <p:txBody>
          <a:bodyPr vert="horz" wrap="square" lIns="91440" tIns="45720" rIns="91440" bIns="45720" anchor="t">
            <a:normAutofit fontScale="62500" lnSpcReduction="20000"/>
          </a:bodyPr>
          <a:lstStyle/>
          <a:p>
            <a:pPr>
              <a:lnSpc>
                <a:spcPct val="125000"/>
              </a:lnSpc>
              <a:spcBef>
                <a:spcPct val="25000"/>
              </a:spcBef>
              <a:buFontTx/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、年龄：指患者的实足年龄，为患者出生后按照日历计算的历法年龄。</a:t>
            </a:r>
          </a:p>
          <a:p>
            <a:pPr>
              <a:lnSpc>
                <a:spcPct val="125000"/>
              </a:lnSpc>
              <a:spcBef>
                <a:spcPct val="25000"/>
              </a:spcBef>
              <a:buNone/>
            </a:pPr>
            <a:r>
              <a:rPr lang="zh-CN" altLang="en-US" b="1" dirty="0" smtClean="0"/>
              <a:t>  </a:t>
            </a:r>
            <a:r>
              <a:rPr lang="en-US" altLang="zh-CN" dirty="0" smtClean="0"/>
              <a:t> </a:t>
            </a:r>
            <a:r>
              <a:rPr lang="zh-CN" altLang="en-US" b="1" dirty="0" smtClean="0"/>
              <a:t>年龄满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周岁的，以实足年龄的相应整数填写；</a:t>
            </a:r>
          </a:p>
          <a:p>
            <a:pPr>
              <a:lnSpc>
                <a:spcPct val="125000"/>
              </a:lnSpc>
              <a:spcBef>
                <a:spcPct val="25000"/>
              </a:spcBef>
              <a:buNone/>
            </a:pPr>
            <a:r>
              <a:rPr lang="zh-CN" altLang="en-US" b="1" dirty="0" smtClean="0"/>
              <a:t>  </a:t>
            </a:r>
            <a:r>
              <a:rPr lang="en-US" altLang="zh-CN" dirty="0" smtClean="0"/>
              <a:t> </a:t>
            </a:r>
            <a:r>
              <a:rPr lang="zh-CN" altLang="en-US" b="1" dirty="0" smtClean="0"/>
              <a:t>年龄不足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周岁的，按照实足年龄的月龄填写，以分数形式表示：分数的整数部分代表实足月龄，分数部分分母为</a:t>
            </a:r>
            <a:r>
              <a:rPr lang="en-US" altLang="zh-CN" b="1" dirty="0" smtClean="0"/>
              <a:t>30</a:t>
            </a:r>
            <a:r>
              <a:rPr lang="zh-CN" altLang="en-US" b="1" dirty="0" smtClean="0"/>
              <a:t>，分子为不足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个月的天数，如“</a:t>
            </a:r>
            <a:r>
              <a:rPr lang="en-US" altLang="zh-CN" b="1" dirty="0" smtClean="0"/>
              <a:t>2  15/30</a:t>
            </a:r>
            <a:r>
              <a:rPr lang="zh-CN" altLang="en-US" b="1" dirty="0" smtClean="0"/>
              <a:t>月”代表患儿实足年龄为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个月又</a:t>
            </a:r>
            <a:r>
              <a:rPr lang="en-US" altLang="zh-CN" b="1" dirty="0" smtClean="0"/>
              <a:t>15</a:t>
            </a:r>
            <a:r>
              <a:rPr lang="zh-CN" altLang="en-US" b="1" dirty="0" smtClean="0"/>
              <a:t>天。 </a:t>
            </a:r>
            <a:endParaRPr lang="en-US" altLang="zh-CN" b="1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b="1" dirty="0" smtClean="0"/>
              <a:t>  从出生到</a:t>
            </a:r>
            <a:r>
              <a:rPr lang="en-US" altLang="zh-CN" b="1" dirty="0" smtClean="0"/>
              <a:t>28</a:t>
            </a:r>
            <a:r>
              <a:rPr lang="zh-CN" altLang="en-US" b="1" dirty="0" smtClean="0"/>
              <a:t>天为新生儿期。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b="1" dirty="0" smtClean="0"/>
              <a:t>  出生日为第</a:t>
            </a:r>
            <a:r>
              <a:rPr lang="en-US" altLang="zh-CN" b="1" dirty="0" smtClean="0"/>
              <a:t>0</a:t>
            </a:r>
            <a:r>
              <a:rPr lang="zh-CN" altLang="en-US" b="1" dirty="0" smtClean="0"/>
              <a:t>天。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b="1" dirty="0" smtClean="0"/>
              <a:t>  产妇病历应当填写“新生儿出生体重”；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b="1" dirty="0" smtClean="0"/>
              <a:t>  新生儿期住院的患儿应当填写“新生儿出生体重”、“新生儿入院体重”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endParaRPr lang="en-US" altLang="zh-CN" dirty="0" smtClean="0"/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dirty="0"/>
              <a:t>新生儿入院体重填写</a:t>
            </a:r>
            <a:r>
              <a:rPr lang="zh-CN" altLang="en-US" dirty="0">
                <a:solidFill>
                  <a:srgbClr val="FF0000"/>
                </a:solidFill>
              </a:rPr>
              <a:t>（入院当日的体重，要求精确到</a:t>
            </a:r>
            <a:r>
              <a:rPr lang="en-US" altLang="zh-CN" dirty="0">
                <a:solidFill>
                  <a:srgbClr val="FF0000"/>
                </a:solidFill>
              </a:rPr>
              <a:t>10</a:t>
            </a:r>
            <a:r>
              <a:rPr lang="zh-CN" altLang="en-US" dirty="0">
                <a:solidFill>
                  <a:srgbClr val="FF0000"/>
                </a:solidFill>
              </a:rPr>
              <a:t>克）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en-US" dirty="0"/>
              <a:t>新生儿出生体重填写</a:t>
            </a:r>
            <a:r>
              <a:rPr lang="zh-CN" altLang="en-US" dirty="0">
                <a:solidFill>
                  <a:srgbClr val="FF0000"/>
                </a:solidFill>
              </a:rPr>
              <a:t>（在活产后一小时内称取重量，要求精确到</a:t>
            </a:r>
            <a:r>
              <a:rPr lang="en-US" altLang="zh-CN" dirty="0">
                <a:solidFill>
                  <a:srgbClr val="FF0000"/>
                </a:solidFill>
              </a:rPr>
              <a:t>10</a:t>
            </a:r>
            <a:r>
              <a:rPr lang="zh-CN" altLang="en-US" dirty="0">
                <a:solidFill>
                  <a:srgbClr val="FF0000"/>
                </a:solidFill>
              </a:rPr>
              <a:t>克 ）</a:t>
            </a: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500034" y="1500174"/>
            <a:ext cx="7986713" cy="4648200"/>
          </a:xfrm>
        </p:spPr>
        <p:txBody>
          <a:bodyPr vert="horz" wrap="square" lIns="91440" tIns="45720" rIns="91440" bIns="45720" anchor="t">
            <a:normAutofit fontScale="92500" lnSpcReduction="20000"/>
          </a:bodyPr>
          <a:lstStyle/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3000" dirty="0" smtClean="0"/>
              <a:t>4</a:t>
            </a:r>
            <a:r>
              <a:rPr lang="zh-CN" altLang="en-US" sz="3000" dirty="0" smtClean="0"/>
              <a:t>、身份证号填写（除无身份证号或因其他特殊原因无法采集者外，住院患者入院时要如实填写</a:t>
            </a:r>
            <a:r>
              <a:rPr lang="en-US" altLang="zh-CN" sz="3000" dirty="0" smtClean="0"/>
              <a:t>18</a:t>
            </a:r>
            <a:r>
              <a:rPr lang="zh-CN" altLang="en-US" sz="3000" dirty="0" smtClean="0"/>
              <a:t>位身份证号，</a:t>
            </a:r>
            <a:r>
              <a:rPr lang="zh-CN" altLang="en-US" sz="3000" dirty="0" smtClean="0">
                <a:solidFill>
                  <a:srgbClr val="FF0000"/>
                </a:solidFill>
              </a:rPr>
              <a:t>不能填护照号等非标号码，可用“</a:t>
            </a:r>
            <a:r>
              <a:rPr lang="en-US" altLang="zh-CN" sz="3000" dirty="0" smtClean="0">
                <a:solidFill>
                  <a:srgbClr val="FF0000"/>
                </a:solidFill>
              </a:rPr>
              <a:t>-</a:t>
            </a:r>
            <a:r>
              <a:rPr lang="zh-CN" altLang="en-US" sz="3000" dirty="0" smtClean="0">
                <a:solidFill>
                  <a:srgbClr val="FF0000"/>
                </a:solidFill>
              </a:rPr>
              <a:t>”代替</a:t>
            </a:r>
            <a:r>
              <a:rPr lang="zh-CN" altLang="en-US" sz="3000" b="1" dirty="0" smtClean="0"/>
              <a:t>）。</a:t>
            </a:r>
            <a:endParaRPr lang="zh-CN" altLang="en-US" sz="3000" dirty="0" smtClean="0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3000" dirty="0" smtClean="0"/>
              <a:t>5</a:t>
            </a:r>
            <a:r>
              <a:rPr lang="zh-CN" altLang="en-US" sz="3000" dirty="0" smtClean="0"/>
              <a:t>、邮编</a:t>
            </a:r>
            <a:r>
              <a:rPr lang="zh-CN" altLang="en-US" sz="3000" dirty="0" smtClean="0">
                <a:solidFill>
                  <a:srgbClr val="FF0000"/>
                </a:solidFill>
              </a:rPr>
              <a:t>（位数应等于</a:t>
            </a:r>
            <a:r>
              <a:rPr lang="en-US" altLang="zh-CN" sz="3000" dirty="0" smtClean="0">
                <a:solidFill>
                  <a:srgbClr val="FF0000"/>
                </a:solidFill>
              </a:rPr>
              <a:t>6</a:t>
            </a:r>
            <a:r>
              <a:rPr lang="zh-CN" altLang="en-US" sz="3000" dirty="0" smtClean="0">
                <a:solidFill>
                  <a:srgbClr val="FF0000"/>
                </a:solidFill>
              </a:rPr>
              <a:t>位）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3000" dirty="0" smtClean="0"/>
              <a:t>6</a:t>
            </a:r>
            <a:r>
              <a:rPr lang="zh-CN" altLang="en-US" sz="3000" dirty="0" smtClean="0"/>
              <a:t>、住址（至少填写</a:t>
            </a:r>
            <a:r>
              <a:rPr lang="zh-CN" altLang="en-US" sz="3000" dirty="0" smtClean="0">
                <a:solidFill>
                  <a:srgbClr val="FF0000"/>
                </a:solidFill>
              </a:rPr>
              <a:t>省市</a:t>
            </a:r>
            <a:r>
              <a:rPr lang="zh-CN" altLang="en-US" sz="3000" dirty="0" smtClean="0"/>
              <a:t>和</a:t>
            </a:r>
            <a:r>
              <a:rPr lang="zh-CN" altLang="en-US" sz="3000" dirty="0" smtClean="0">
                <a:solidFill>
                  <a:srgbClr val="FF0000"/>
                </a:solidFill>
              </a:rPr>
              <a:t>街道</a:t>
            </a:r>
            <a:r>
              <a:rPr lang="zh-CN" altLang="en-US" sz="3000" dirty="0" smtClean="0"/>
              <a:t>两个字段构成）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3000" dirty="0" smtClean="0"/>
              <a:t>7</a:t>
            </a:r>
            <a:r>
              <a:rPr lang="zh-CN" altLang="en-US" sz="3000" dirty="0" smtClean="0"/>
              <a:t>、联系电话（尽可能多个采集）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3000" dirty="0" smtClean="0"/>
              <a:t>8</a:t>
            </a:r>
            <a:r>
              <a:rPr lang="zh-CN" altLang="en-US" sz="3000" dirty="0" smtClean="0"/>
              <a:t>、婚姻（新生儿科、</a:t>
            </a:r>
            <a:r>
              <a:rPr lang="en-US" altLang="zh-CN" sz="3000" dirty="0" smtClean="0"/>
              <a:t>16</a:t>
            </a:r>
            <a:r>
              <a:rPr lang="zh-CN" altLang="en-US" sz="3000" dirty="0" smtClean="0"/>
              <a:t>岁以下已婚）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3000" dirty="0" smtClean="0"/>
              <a:t>9</a:t>
            </a:r>
            <a:r>
              <a:rPr lang="zh-CN" altLang="en-US" sz="3000" dirty="0" smtClean="0"/>
              <a:t>、联系人：</a:t>
            </a:r>
            <a:r>
              <a:rPr lang="zh-CN" altLang="en-US" sz="3000" dirty="0" smtClean="0">
                <a:solidFill>
                  <a:srgbClr val="FF0000"/>
                </a:solidFill>
              </a:rPr>
              <a:t>非家庭成员统一为“其他”，附加说明如：同事、路人、朋友</a:t>
            </a: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just"/>
            <a:r>
              <a:rPr lang="zh-CN" altLang="en-US" sz="3200" dirty="0"/>
              <a:t>病人的基本信息部分：</a:t>
            </a:r>
            <a:r>
              <a:rPr lang="zh-CN" altLang="en-US" sz="3200" dirty="0">
                <a:sym typeface="Wingdings" panose="05000000000000000000" pitchFamily="2" charset="2"/>
              </a:rPr>
              <a:t>（均不能为空）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文本占位符 14950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</a:rPr>
              <a:t>10.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入院途径</a:t>
            </a:r>
          </a:p>
          <a:p>
            <a:pPr eaLnBrk="1" hangingPunct="1">
              <a:buNone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）由其他机构转入：目前一般没有转诊介绍信，因此通过入院前的询问可获得是否为其他医院建议转诊的信息。</a:t>
            </a:r>
          </a:p>
          <a:p>
            <a:pPr eaLnBrk="1" hangingPunct="1">
              <a:buNone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</a:rPr>
              <a:t>2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）其他：是指未经过门诊、急诊、转诊的患者。如患者在其他医院看病后，自己认为应当去更高级别的医院就诊。</a:t>
            </a:r>
          </a:p>
          <a:p>
            <a:pPr eaLnBrk="1" hangingPunct="1">
              <a:buNone/>
            </a:pPr>
            <a:endParaRPr lang="zh-CN" altLang="en-US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just"/>
            <a:r>
              <a:rPr lang="zh-CN" altLang="en-US" sz="3200" dirty="0"/>
              <a:t>病人的基本信息部分：</a:t>
            </a:r>
            <a:r>
              <a:rPr lang="zh-CN" altLang="en-US" sz="3200" dirty="0">
                <a:sym typeface="Wingdings" panose="05000000000000000000" pitchFamily="2" charset="2"/>
              </a:rPr>
              <a:t>（均不能为空）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文本占位符 15155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7500"/>
          </a:bodyPr>
          <a:lstStyle/>
          <a:p>
            <a:pPr eaLnBrk="1" hangingPunct="1">
              <a:buNone/>
            </a:pPr>
            <a:r>
              <a:rPr lang="en-US" altLang="zh-CN" sz="2600" dirty="0" smtClean="0">
                <a:solidFill>
                  <a:schemeClr val="tx1">
                    <a:lumMod val="50000"/>
                  </a:schemeClr>
                </a:solidFill>
              </a:rPr>
              <a:t>11.</a:t>
            </a:r>
            <a:r>
              <a:rPr lang="zh-CN" altLang="en-US" sz="2600" dirty="0">
                <a:solidFill>
                  <a:schemeClr val="tx1">
                    <a:lumMod val="50000"/>
                  </a:schemeClr>
                </a:solidFill>
              </a:rPr>
              <a:t>转科科别：如果超过一次以上的转科，</a:t>
            </a:r>
            <a:r>
              <a:rPr lang="zh-CN" altLang="en-US" sz="2600" dirty="0" smtClean="0">
                <a:solidFill>
                  <a:schemeClr val="tx1">
                    <a:lumMod val="50000"/>
                  </a:schemeClr>
                </a:solidFill>
              </a:rPr>
              <a:t>可用“</a:t>
            </a:r>
            <a:r>
              <a:rPr lang="en-US" altLang="zh-CN" sz="2600" dirty="0" smtClean="0">
                <a:solidFill>
                  <a:schemeClr val="tx1">
                    <a:lumMod val="50000"/>
                  </a:schemeClr>
                </a:solidFill>
              </a:rPr>
              <a:t>→</a:t>
            </a:r>
            <a:r>
              <a:rPr lang="zh-CN" altLang="en-US" sz="2600" dirty="0" smtClean="0">
                <a:solidFill>
                  <a:schemeClr val="tx1">
                    <a:lumMod val="50000"/>
                  </a:schemeClr>
                </a:solidFill>
              </a:rPr>
              <a:t>”表示</a:t>
            </a:r>
            <a:r>
              <a:rPr lang="zh-CN" altLang="en-US" sz="2600" dirty="0">
                <a:solidFill>
                  <a:schemeClr val="tx1">
                    <a:lumMod val="50000"/>
                  </a:schemeClr>
                </a:solidFill>
              </a:rPr>
              <a:t>。</a:t>
            </a:r>
          </a:p>
          <a:p>
            <a:pPr eaLnBrk="1" hangingPunct="1">
              <a:buNone/>
            </a:pPr>
            <a:r>
              <a:rPr lang="en-US" altLang="zh-CN" sz="2600" dirty="0" smtClean="0">
                <a:solidFill>
                  <a:schemeClr val="tx1">
                    <a:lumMod val="50000"/>
                  </a:schemeClr>
                </a:solidFill>
              </a:rPr>
              <a:t>12.</a:t>
            </a:r>
            <a:r>
              <a:rPr lang="zh-CN" altLang="en-US" sz="2600" dirty="0">
                <a:solidFill>
                  <a:schemeClr val="tx1">
                    <a:lumMod val="50000"/>
                  </a:schemeClr>
                </a:solidFill>
              </a:rPr>
              <a:t>门、急诊诊断：入院前的诊断，也视为入院</a:t>
            </a:r>
            <a:r>
              <a:rPr lang="zh-CN" altLang="en-US" sz="2600" dirty="0" smtClean="0">
                <a:solidFill>
                  <a:schemeClr val="tx1">
                    <a:lumMod val="50000"/>
                  </a:schemeClr>
                </a:solidFill>
              </a:rPr>
              <a:t>诊断，取消入院诊断。</a:t>
            </a:r>
            <a:endParaRPr lang="zh-CN" altLang="en-US" sz="2600" dirty="0">
              <a:solidFill>
                <a:schemeClr val="tx1">
                  <a:lumMod val="50000"/>
                </a:schemeClr>
              </a:solidFill>
            </a:endParaRPr>
          </a:p>
          <a:p>
            <a:pPr eaLnBrk="1" hangingPunct="1">
              <a:buNone/>
            </a:pP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sym typeface="+mn-ea"/>
              </a:rPr>
              <a:t>13.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入、出院时间</a:t>
            </a:r>
          </a:p>
          <a:p>
            <a:pPr eaLnBrk="1" hangingPunct="1"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（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1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）入院时间：患者实际入病房的接诊时间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sym typeface="+mn-ea"/>
              </a:rPr>
              <a:t>；</a:t>
            </a:r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（非财务入院时间）</a:t>
            </a:r>
            <a:endParaRPr lang="zh-CN" altLang="en-US" sz="2800" dirty="0">
              <a:solidFill>
                <a:srgbClr val="FF0000"/>
              </a:solidFill>
              <a:sym typeface="+mn-ea"/>
            </a:endParaRPr>
          </a:p>
          <a:p>
            <a:pPr eaLnBrk="1" hangingPunct="1"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（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2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sym typeface="+mn-ea"/>
              </a:rPr>
              <a:t>）出院时间：患者治疗结束或终止治疗离开病房的时间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sym typeface="+mn-ea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记录</a:t>
            </a:r>
            <a:r>
              <a:rPr lang="zh-CN" altLang="en-US" sz="2800" b="1" dirty="0">
                <a:solidFill>
                  <a:srgbClr val="FF0000"/>
                </a:solidFill>
              </a:rPr>
              <a:t>时间应当精确到分钟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。（非财务结算时间）</a:t>
            </a:r>
            <a:endParaRPr lang="zh-CN" altLang="en-US" sz="28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just"/>
            <a:r>
              <a:rPr lang="zh-CN" altLang="en-US" sz="3200" dirty="0"/>
              <a:t>病人的基本信息部分：</a:t>
            </a:r>
            <a:r>
              <a:rPr lang="zh-CN" altLang="en-US" sz="3200" dirty="0">
                <a:sym typeface="Wingdings" panose="05000000000000000000" pitchFamily="2" charset="2"/>
              </a:rPr>
              <a:t>（均不能为空）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661987" y="1884046"/>
            <a:ext cx="8024813" cy="38373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>
              <a:buNone/>
            </a:pPr>
            <a:r>
              <a:rPr lang="zh-CN" altLang="en-US" sz="2800" dirty="0">
                <a:sym typeface="+mn-ea"/>
              </a:rPr>
              <a:t>1、有病理诊断费，病理诊断及病理</a:t>
            </a:r>
            <a:r>
              <a:rPr lang="zh-CN" altLang="en-US" sz="2800" dirty="0" smtClean="0">
                <a:sym typeface="+mn-ea"/>
              </a:rPr>
              <a:t>号不能为空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>
                <a:sym typeface="+mn-ea"/>
              </a:rPr>
              <a:t>2、血型：如果本次住院未进行检查，仍要填写“6”，意为未查</a:t>
            </a:r>
            <a:r>
              <a:rPr lang="zh-CN" altLang="en-US" sz="2800" dirty="0" smtClean="0">
                <a:sym typeface="+mn-ea"/>
              </a:rPr>
              <a:t>。如果电子系统查得到，应该注明。有</a:t>
            </a:r>
            <a:r>
              <a:rPr lang="zh-CN" altLang="en-US" sz="2800" dirty="0">
                <a:sym typeface="+mn-ea"/>
              </a:rPr>
              <a:t>血费  ，血型一定要填，不能填写为：5“不详”、      6 “未查”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980" dirty="0">
                <a:sym typeface="+mn-ea"/>
              </a:rPr>
              <a:t>医疗信息部分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25381" cy="1143000"/>
          </a:xfrm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3980" dirty="0"/>
              <a:t>住院诊疗</a:t>
            </a:r>
            <a:r>
              <a:rPr lang="zh-CN" altLang="en-US" sz="3980" dirty="0" smtClean="0"/>
              <a:t>信（</a:t>
            </a:r>
            <a:r>
              <a:rPr lang="zh-CN" altLang="en-US" sz="3980" dirty="0"/>
              <a:t>入院时情况）</a:t>
            </a:r>
            <a:endParaRPr lang="zh-CN" altLang="en-US" sz="3600" dirty="0"/>
          </a:p>
        </p:txBody>
      </p:sp>
      <p:sp>
        <p:nvSpPr>
          <p:cNvPr id="35842" name="Rectangle 3"/>
          <p:cNvSpPr>
            <a:spLocks noGrp="1"/>
          </p:cNvSpPr>
          <p:nvPr>
            <p:ph idx="1"/>
          </p:nvPr>
        </p:nvSpPr>
        <p:spPr>
          <a:xfrm>
            <a:off x="709137" y="1600200"/>
            <a:ext cx="7635716" cy="4526280"/>
          </a:xfrm>
        </p:spPr>
        <p:txBody>
          <a:bodyPr wrap="square" lIns="91440" tIns="45720" rIns="91440" bIns="45720" anchor="t">
            <a:normAutofit fontScale="82500" lnSpcReduction="20000"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zh-CN" altLang="en-US" sz="2800" b="0" u="sng" dirty="0"/>
              <a:t>入院病情</a:t>
            </a:r>
            <a:r>
              <a:rPr lang="zh-CN" altLang="en-US" sz="2800" dirty="0"/>
              <a:t>：</a:t>
            </a:r>
            <a:r>
              <a:rPr lang="zh-CN" altLang="en-US" sz="2800" b="0" dirty="0"/>
              <a:t>指对患者入院时病情评估情况。将</a:t>
            </a:r>
            <a:r>
              <a:rPr lang="zh-CN" altLang="en-US" sz="2800" b="0" dirty="0">
                <a:solidFill>
                  <a:srgbClr val="CC0000"/>
                </a:solidFill>
              </a:rPr>
              <a:t>“</a:t>
            </a:r>
            <a:r>
              <a:rPr lang="zh-CN" altLang="en-US" sz="2800" b="0" dirty="0">
                <a:solidFill>
                  <a:srgbClr val="FF0000"/>
                </a:solidFill>
              </a:rPr>
              <a:t>出院诊断”与入院病情进行比较</a:t>
            </a:r>
            <a:r>
              <a:rPr lang="zh-CN" altLang="en-US" sz="2800" b="0" dirty="0"/>
              <a:t>，按照</a:t>
            </a:r>
            <a:r>
              <a:rPr lang="zh-CN" altLang="en-US" sz="2800" b="0" dirty="0">
                <a:solidFill>
                  <a:srgbClr val="FF0000"/>
                </a:solidFill>
              </a:rPr>
              <a:t>“出院诊断”在患者入院时是否已具有</a:t>
            </a:r>
            <a:r>
              <a:rPr lang="zh-CN" altLang="en-US" sz="2800" b="0" dirty="0"/>
              <a:t>，分为</a:t>
            </a:r>
            <a:r>
              <a:rPr lang="en-US" altLang="zh-CN" sz="2800" b="0" dirty="0"/>
              <a:t>4</a:t>
            </a:r>
            <a:r>
              <a:rPr lang="zh-CN" altLang="en-US" sz="2800" b="0" dirty="0"/>
              <a:t>种。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2800" b="0" dirty="0"/>
              <a:t>(1)</a:t>
            </a:r>
            <a:r>
              <a:rPr lang="zh-CN" altLang="en-US" sz="2800" b="0" u="sng" dirty="0">
                <a:solidFill>
                  <a:srgbClr val="CC0000"/>
                </a:solidFill>
              </a:rPr>
              <a:t>有：</a:t>
            </a:r>
            <a:r>
              <a:rPr lang="zh-CN" altLang="en-US" sz="2800" b="0" dirty="0"/>
              <a:t>对应本出院诊断在入院时就已</a:t>
            </a:r>
            <a:r>
              <a:rPr lang="zh-CN" altLang="en-US" sz="2800" b="0" dirty="0">
                <a:solidFill>
                  <a:srgbClr val="FF0000"/>
                </a:solidFill>
              </a:rPr>
              <a:t>明确</a:t>
            </a:r>
            <a:r>
              <a:rPr lang="zh-CN" altLang="en-US" sz="2800" b="0" dirty="0"/>
              <a:t>。例如，患者因“乳腺癌”入院治疗，入院前已经钼靶、针吸细胞学检查明确诊断为“乳腺癌”，术后经病理亦诊断为乳腺癌。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2800" dirty="0">
                <a:sym typeface="+mn-ea"/>
              </a:rPr>
              <a:t>(2)</a:t>
            </a:r>
            <a:r>
              <a:rPr lang="zh-CN" altLang="en-US" sz="2800" u="sng" dirty="0">
                <a:solidFill>
                  <a:srgbClr val="C00000"/>
                </a:solidFill>
                <a:sym typeface="+mn-ea"/>
              </a:rPr>
              <a:t>临床未确定</a:t>
            </a:r>
            <a:r>
              <a:rPr lang="zh-CN" altLang="en-US" sz="2800" dirty="0">
                <a:solidFill>
                  <a:srgbClr val="C00000"/>
                </a:solidFill>
                <a:sym typeface="+mn-ea"/>
              </a:rPr>
              <a:t>：</a:t>
            </a:r>
            <a:r>
              <a:rPr lang="zh-CN" altLang="en-US" sz="2800" dirty="0">
                <a:sym typeface="+mn-ea"/>
              </a:rPr>
              <a:t>对应本出院诊断在入院时临床未确定，或入院时该诊断为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可疑</a:t>
            </a:r>
            <a:r>
              <a:rPr lang="zh-CN" altLang="en-US" sz="2800" dirty="0">
                <a:sym typeface="+mn-ea"/>
              </a:rPr>
              <a:t>诊断。例如：患者因“乳腺恶性肿瘤不除外”、“乳腺癌？”或“乳腺肿物”入院治疗，因确少病理结果，肿物性质未确定，出院时有病理诊断明确为乳腺癌或乳腺纤维瘤。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61487" y="1649095"/>
            <a:ext cx="8210074" cy="46659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(3)</a:t>
            </a:r>
            <a:r>
              <a:rPr kumimoji="0" lang="zh-CN" altLang="en-US" sz="2400" b="0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情况不明：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对应本出院诊断在入院时情况不明。例如：乙型病毒性肝炎的窗口期、社区获得性肺炎的潜伏期，因患者入院时处于窗口期或潜伏期，故入院时未能考虑此诊断或主观上未能明确此诊断。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（实际工作中应用最多的情况是患者住院后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新发现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的情况）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(4)</a:t>
            </a:r>
            <a:r>
              <a:rPr kumimoji="0" lang="zh-CN" altLang="en-US" sz="2400" b="0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住院期间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新发生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的，入院时明确无对应本出院诊断的诊断条目。（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一般为并发症、医院感染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  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例如：患者出现围术期心肌梗死。</a:t>
            </a:r>
          </a:p>
        </p:txBody>
      </p:sp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3980" dirty="0"/>
              <a:t>住院诊疗</a:t>
            </a:r>
            <a:r>
              <a:rPr lang="zh-CN" altLang="en-US" sz="3980" dirty="0" smtClean="0"/>
              <a:t>信（</a:t>
            </a:r>
            <a:r>
              <a:rPr lang="zh-CN" altLang="en-US" sz="3980" dirty="0"/>
              <a:t>入院时情况）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>
          <a:xfrm>
            <a:off x="759618" y="311785"/>
            <a:ext cx="6757988" cy="1143000"/>
          </a:xfrm>
        </p:spPr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1"/>
          </p:nvPr>
        </p:nvSpPr>
        <p:spPr>
          <a:xfrm>
            <a:off x="595313" y="1750696"/>
            <a:ext cx="7953851" cy="473138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 indent="-342900" algn="l" eaLnBrk="1" latinLnBrk="0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1、病因诊断能包括疾病的临床表现，则选择病因诊断作为主要诊断。该诊断可以包括疾病,损伤,中毒,体征,症状,异常发现，或者其它影响健康状态的因素。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sym typeface="+mn-ea"/>
            </a:endParaRPr>
          </a:p>
          <a:p>
            <a:pPr lvl="0" indent="-342900" algn="l" eaLnBrk="1" latinLnBrk="0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 举例：发热、头痛、蛋白尿等</a:t>
            </a:r>
            <a:endParaRPr lang="zh-CN" altLang="en-US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eaLnBrk="1" latinLnBrk="0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2、一般情况下，有手术治疗的患者的主要诊断要与主要手术治疗的疾病相一致。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sym typeface="+mn-ea"/>
            </a:endParaRPr>
          </a:p>
          <a:p>
            <a:pPr lvl="0" indent="-342900" eaLnBrk="1" latinLnBrk="0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 举例：胆囊切除术-胆囊结石伴慢性胆囊炎</a:t>
            </a:r>
          </a:p>
          <a:p>
            <a:pPr lvl="0" indent="-342900" eaLnBrk="1" latinLnBrk="0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           房间隔缺损修补术-先天性房间隔缺损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	</a:t>
            </a:r>
            <a:endParaRPr lang="zh-CN" altLang="en-US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endParaRPr lang="zh-CN" altLang="en-US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673491" y="629782"/>
            <a:ext cx="8024989" cy="741146"/>
          </a:xfrm>
        </p:spPr>
        <p:txBody>
          <a:bodyPr/>
          <a:lstStyle/>
          <a:p>
            <a:r>
              <a:rPr lang="zh-CN" altLang="en-US"/>
              <a:t>病案首页的重要性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2071678"/>
            <a:ext cx="78581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这次绩效考核相当于三级公立医院自</a:t>
            </a:r>
            <a:r>
              <a:rPr lang="en-US" altLang="zh-CN" sz="2800" b="1" dirty="0" smtClean="0"/>
              <a:t>1949</a:t>
            </a:r>
            <a:r>
              <a:rPr lang="zh-CN" altLang="en-US" sz="2800" b="1" dirty="0" smtClean="0"/>
              <a:t>年新中国成立以来的第一次“高考”。</a:t>
            </a:r>
          </a:p>
          <a:p>
            <a:r>
              <a:rPr lang="zh-CN" altLang="en-US" sz="2800" b="1" dirty="0" smtClean="0"/>
              <a:t>绩效考核结果将作为公立医院发展规划、重大项目立项、财政投入、经费核拨、绩效工资总量核定、医保政策调整、三级复评的重要依据，也是选拔任用公立医院领导班子成员的重要参考 。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</a:rPr>
              <a:t>3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</a:rPr>
              <a:t>、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当症状、体征和不确定情况有相关的明确诊断时，症状、体征和不确定情况不能用做主要诊断。</a:t>
            </a:r>
            <a:endParaRPr kumimoji="0" lang="zh-CN" altLang="en-US" sz="2800" b="0" i="0" u="none" strike="noStrike" cap="none" spc="0" normalizeH="0" baseline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cap="none" spc="0" normalizeH="0" baseline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举例：</a:t>
            </a:r>
            <a:endParaRPr kumimoji="0" lang="zh-CN" altLang="en-US" sz="2800" b="0" i="0" u="none" strike="noStrike" cap="none" spc="0" normalizeH="0" baseline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		蛋白尿-慢性膜性肾小球肾炎</a:t>
            </a:r>
            <a:endParaRPr kumimoji="0" lang="zh-CN" altLang="en-US" sz="2800" b="0" i="0" u="none" strike="noStrike" cap="none" spc="0" normalizeH="0" baseline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		发热-红斑狼疮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、因某种症状、体征或检查结果异常入院， 出院时诊断仍不明确，则以该症状、体征或异常的检查结果作为主要诊断。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lang="zh-CN" altLang="en-US" sz="2800" kern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举例：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		血尿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		</a:t>
            </a:r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5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、多部位烧伤，以</a:t>
            </a:r>
            <a:r>
              <a:rPr lang="zh-CN" altLang="en-US" sz="2800" kern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烧伤程度最严重部位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的诊断为主要诊断。在同等程度灼伤时，以面积最大部位的诊断为主要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+mn-ea"/>
                <a:cs typeface="+mn-cs"/>
              </a:rPr>
              <a:t>诊断。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（其他诊断一定要填写烧伤面积，缺部位描述的烧伤或烧伤面积不能作为主诊断填写，烧伤、电击伤等诊断名称</a:t>
            </a:r>
            <a:r>
              <a:rPr lang="en-US" altLang="zh-CN" sz="2800" kern="0" dirty="0" smtClean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DRG</a:t>
            </a:r>
            <a:r>
              <a:rPr lang="zh-CN" altLang="en-US" sz="2800" kern="0" dirty="0" smtClean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不能入组</a:t>
            </a:r>
            <a:r>
              <a:rPr lang="zh-CN" altLang="en-US" sz="2800" kern="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sym typeface="+mn-ea"/>
              </a:rPr>
              <a:t>）</a:t>
            </a:r>
            <a:endParaRPr lang="zh-CN" altLang="en-US" sz="2800" kern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sym typeface="+mn-ea"/>
              </a:rPr>
              <a:t>举例：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sym typeface="+mn-ea"/>
              </a:rPr>
              <a:t>		头部和颈部三度烧伤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sym typeface="+mn-ea"/>
              </a:rPr>
              <a:t>		胸壁二度烧伤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sym typeface="+mn-ea"/>
              </a:rPr>
              <a:t>		上肢一度烧伤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  <a:sym typeface="+mn-ea"/>
            </a:endParaRPr>
          </a:p>
          <a:p>
            <a:endParaRPr lang="zh-CN" altLang="en-US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6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多部位损伤，以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最严重损伤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的诊断为主要诊断。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（</a:t>
            </a:r>
            <a:r>
              <a:rPr lang="zh-CN" altLang="en-US" sz="2800" b="0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危及生命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的部位损伤）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举例：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		主要诊断：脾破裂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		其他诊断：小肠破裂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			     骨盆骨折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endParaRPr lang="zh-CN" altLang="en-US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7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、中毒，以中毒诊断为主要诊断，临床表现为其他诊断。如果有药物滥用或药物依赖的诊断，应写入其他诊断。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举例：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		可卡因过量引起的昏迷 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		主要诊断：可卡因中毒（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T40.501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）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		其他诊断：昏迷（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R40.201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）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			     可卡因依赖综合征（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F14.201)</a:t>
            </a:r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987" y="1784350"/>
            <a:ext cx="8024813" cy="4944110"/>
          </a:xfrm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sym typeface="+mn-ea"/>
              </a:rPr>
              <a:t>8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sym typeface="+mn-ea"/>
              </a:rPr>
              <a:t>、产科的主要诊断是指产科的主要并发症或伴随疾病。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cs typeface="+mn-cs"/>
                <a:sym typeface="+mn-ea"/>
              </a:rPr>
              <a:t>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cs typeface="+mn-cs"/>
                <a:sym typeface="+mn-ea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cs typeface="+mn-cs"/>
                <a:sym typeface="+mn-ea"/>
              </a:rPr>
              <a:t>D-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cs typeface="+mn-cs"/>
                <a:sym typeface="+mn-ea"/>
              </a:rPr>
              <a:t>二聚体升高不能入组，产妇的其他诊断中一定要填写分娩结局单胎活婴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cs typeface="+mn-cs"/>
                <a:sym typeface="+mn-ea"/>
              </a:rPr>
              <a:t>）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  举例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1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：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		临床诊断：	宫内孕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G1P1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手术产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LOA 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（剖宫产）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		    		前置胎盘 	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				失血性休克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		   		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DIC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		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主要诊断：	前置胎盘伴出血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		其他诊断：	宫内孕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G1P1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手术产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LOA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（剖宫产）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          	     失血性休克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800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          	     播散性血管内凝血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  <a:sym typeface="+mn-ea"/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1987" y="1784350"/>
            <a:ext cx="8024813" cy="4618355"/>
          </a:xfr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9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、肿瘤：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⑴当治疗是针对恶性肿瘤时，恶性肿瘤才有可能成为主要诊断。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⑵当对恶性肿瘤进行外科手术切除（包括原发部位或继发部位），并做术前、后放疗或化疗时，以恶性肿瘤为主要诊断。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⑶当对恶性肿瘤进行放疗或化疗时，恶性肿瘤放疗或化疗即为主要诊断。恶性肿瘤作为其他诊断首选。如果同时有多个恶性肿瘤，按照肿瘤恶性程度的高低顺序书写。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  建议填写为：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xx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肿瘤（术后）放疗、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xx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肿瘤术后化疗、术后免疫治疗、术后同位素治疗等。</a:t>
            </a:r>
            <a:endParaRPr lang="zh-CN" altLang="en-US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9" name="Rectangle 3"/>
          <p:cNvSpPr>
            <a:spLocks noGrp="1" noChangeArrowheads="1"/>
          </p:cNvSpPr>
          <p:nvPr>
            <p:ph idx="1"/>
          </p:nvPr>
        </p:nvSpPr>
        <p:spPr>
          <a:xfrm>
            <a:off x="595313" y="2062480"/>
            <a:ext cx="7953851" cy="441960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 eaLnBrk="1" fontAlgn="base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⑷</a:t>
            </a:r>
            <a:r>
              <a:rPr lang="zh-CN" altLang="en-US" sz="2600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当对恶性肿瘤进行外科手术切除（包括原发部位或继发部位），不管是否进行术前、后放疗或化疗，以恶性肿瘤为主要诊断。</a:t>
            </a:r>
            <a:endParaRPr lang="zh-CN" altLang="en-US" sz="2600" b="0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j-ea"/>
              <a:ea typeface="+mj-ea"/>
              <a:sym typeface="+mn-ea"/>
            </a:endParaRPr>
          </a:p>
          <a:p>
            <a:pPr lvl="0" eaLnBrk="1" fontAlgn="base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⑸即使患者做了放疗或化疗，但是住院的目的是为了确定肿瘤范围、恶性程度、或是为了进行某些操作（如：穿刺活检等），主要诊断仍选择原发（或继发）部位的恶性肿瘤。</a:t>
            </a:r>
            <a:endParaRPr lang="zh-CN" altLang="en-US" sz="2600" b="0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j-ea"/>
              <a:ea typeface="+mj-ea"/>
              <a:sym typeface="+mn-ea"/>
            </a:endParaRPr>
          </a:p>
          <a:p>
            <a:pPr lvl="0" eaLnBrk="1" fontAlgn="base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⑹当治疗是针对继发部位的恶性肿瘤时，即使原发肿瘤依然存在，仍以继发部位的恶性肿瘤为主要诊断。</a:t>
            </a:r>
            <a:endParaRPr lang="zh-CN" altLang="en-US" sz="2600" b="0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j-ea"/>
              <a:ea typeface="+mj-ea"/>
              <a:sym typeface="+mn-ea"/>
            </a:endParaRPr>
          </a:p>
          <a:p>
            <a:pPr lvl="0" eaLnBrk="1" fontAlgn="base" hangingPunct="1">
              <a:lnSpc>
                <a:spcPct val="100000"/>
              </a:lnSpc>
              <a:buFont typeface="Wingdings" panose="05000000000000000000" pitchFamily="2" charset="2"/>
              <a:buNone/>
            </a:pPr>
            <a:endParaRPr lang="zh-CN" altLang="en-US" sz="2600" b="0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j-ea"/>
              <a:ea typeface="+mj-ea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6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fontAlgn="base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⑺当只是针对恶性肿瘤或</a:t>
            </a: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/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和为治疗恶性肿瘤所造成并发症的进行治疗时，该并发症即为主要诊断，恶性肿瘤做为其他诊断首选。如果同时有多个恶性肿瘤，按照肿瘤恶性程度的高低顺序书写。</a:t>
            </a:r>
            <a:endParaRPr lang="zh-CN" altLang="en-US" sz="2800" b="0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j-ea"/>
              <a:ea typeface="+mj-ea"/>
              <a:sym typeface="+mn-ea"/>
            </a:endParaRPr>
          </a:p>
          <a:p>
            <a:pPr lvl="0" eaLnBrk="1" fontAlgn="base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(8)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+mj-ea"/>
                <a:ea typeface="+mj-ea"/>
                <a:sym typeface="+mn-ea"/>
              </a:rPr>
              <a:t>肿瘤患者住院死亡时，应根据上述要求，视本次住院的具体情况正确选择主要诊断。</a:t>
            </a:r>
            <a:endParaRPr lang="zh-CN" altLang="en-US" sz="2800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2061" y="1784048"/>
            <a:ext cx="8024989" cy="4775248"/>
          </a:xfrm>
        </p:spPr>
        <p:txBody>
          <a:bodyPr/>
          <a:lstStyle/>
          <a:p>
            <a:pPr lvl="0" indent="-342900" eaLnBrk="1" hangingPunct="1">
              <a:lnSpc>
                <a:spcPct val="135000"/>
              </a:lnSpc>
              <a:buFont typeface="Wingdings" panose="05000000000000000000" pitchFamily="2" charset="2"/>
              <a:buNone/>
            </a:pPr>
            <a:r>
              <a:rPr lang="en-US" altLang="zh-CN" sz="26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10</a:t>
            </a:r>
            <a:r>
              <a:rPr lang="zh-CN" altLang="en-US" sz="26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、由于发生意外情况（非并发症），即使原计划未执行，仍选择造成</a:t>
            </a:r>
            <a:r>
              <a:rPr lang="zh-CN" altLang="en-US" sz="2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患者入院的情况仍然做为主要诊断</a:t>
            </a:r>
            <a:r>
              <a:rPr lang="zh-CN" altLang="en-US" sz="26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，并将患者原计划未执行的原因写入其他诊断。</a:t>
            </a:r>
            <a:endParaRPr lang="zh-CN" altLang="en-US" sz="2600" b="0" dirty="0">
              <a:solidFill>
                <a:srgbClr val="000000"/>
              </a:solidFill>
              <a:latin typeface="+mj-ea"/>
              <a:ea typeface="+mj-ea"/>
            </a:endParaRPr>
          </a:p>
          <a:p>
            <a:pPr lvl="0" indent="-342900" eaLnBrk="1" hangingPunct="1">
              <a:lnSpc>
                <a:spcPct val="135000"/>
              </a:lnSpc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举例：</a:t>
            </a:r>
            <a:endParaRPr lang="zh-CN" altLang="en-US" sz="26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lvl="0" indent="-342900" eaLnBrk="1" hangingPunct="1">
              <a:lnSpc>
                <a:spcPct val="135000"/>
              </a:lnSpc>
              <a:buFont typeface="Wingdings" panose="05000000000000000000" pitchFamily="2" charset="2"/>
              <a:buNone/>
            </a:pPr>
            <a:r>
              <a:rPr lang="zh-CN" altLang="en-US" sz="26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		胆囊结石伴慢性胆囊炎，准备行腹腔镜下胆囊切除术，患者家属决定暂不接受手术，出院时仍应考虑胆囊结石伴慢性胆囊炎做为主要诊断，</a:t>
            </a:r>
            <a:r>
              <a:rPr lang="zh-CN" altLang="en-US" sz="26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另在其他诊断写明因病人家属决定而未进行操作</a:t>
            </a:r>
            <a:r>
              <a:rPr lang="zh-CN" altLang="en-US" sz="2600" dirty="0">
                <a:latin typeface="+mj-ea"/>
                <a:ea typeface="+mj-ea"/>
                <a:sym typeface="+mn-ea"/>
              </a:rPr>
              <a:t>。</a:t>
            </a:r>
            <a:endParaRPr lang="zh-CN" altLang="en-US" sz="2600" dirty="0" smtClean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06279" y="658495"/>
            <a:ext cx="7991951" cy="712470"/>
          </a:xfrm>
        </p:spPr>
        <p:txBody>
          <a:bodyPr/>
          <a:lstStyle/>
          <a:p>
            <a:r>
              <a:rPr lang="zh-CN" altLang="en-US"/>
              <a:t>病案首页的重要性</a:t>
            </a:r>
          </a:p>
        </p:txBody>
      </p:sp>
      <p:pic>
        <p:nvPicPr>
          <p:cNvPr id="2" name="图片 -2147482624" descr="绩效考核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643050"/>
            <a:ext cx="8626821" cy="495203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12864"/>
            <a:ext cx="9144000" cy="4751387"/>
          </a:xfrm>
        </p:spPr>
        <p:txBody>
          <a:bodyPr>
            <a:normAutofit fontScale="92500"/>
          </a:bodyPr>
          <a:lstStyle/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Z53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的使用</a:t>
            </a:r>
            <a:endParaRPr lang="zh-CN" altLang="en-US" sz="3200" b="0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Z53.001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因禁忌症未进行操作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Z53.101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因信仰或群体压力使病人决定不进行操作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Z53.201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因病人原因未进行操作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Z53.801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因病人家属原因未进行操作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Z53.802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因医生原因而未进行操作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Z53.803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因医疗条件未进行操作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Z53.901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未按计划诊疗</a:t>
            </a:r>
            <a:endParaRPr lang="zh-CN" altLang="en-US" dirty="0">
              <a:latin typeface="微软雅黑" panose="020B0503020204020204" charset="-122"/>
            </a:endParaRPr>
          </a:p>
          <a:p>
            <a:pPr lvl="0" indent="-342900" eaLnBrk="1" fontAlgn="ctr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微软雅黑" panose="020B0503020204020204" charset="-122"/>
                <a:sym typeface="+mn-ea"/>
              </a:rPr>
              <a:t>Z53.902	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维持性救治</a:t>
            </a:r>
            <a:endParaRPr lang="zh-CN" altLang="en-US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75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诊断选择原则：</a:t>
            </a:r>
            <a:endParaRPr lang="en-US" altLang="zh-CN" sz="3975" b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>
          <a:xfrm>
            <a:off x="739141" y="495935"/>
            <a:ext cx="6778466" cy="958850"/>
          </a:xfrm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3985">
                <a:sym typeface="+mn-ea"/>
              </a:rPr>
              <a:t>出院其他诊断</a:t>
            </a:r>
            <a:endParaRPr lang="zh-CN" altLang="en-US" sz="3985" b="0"/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2033905"/>
            <a:ext cx="7953851" cy="441960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 indent="-342900"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其他诊断定义：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住院时并存的、后来发生的、或是影响所接受的治疗和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或住院时间的情况，其他诊断包括并发症和伴随症。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charset="-122"/>
            </a:endParaRPr>
          </a:p>
          <a:p>
            <a:pPr lvl="0" indent="-342900"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		</a:t>
            </a:r>
            <a:endParaRPr lang="zh-CN" altLang="en-US" sz="2800" b="0" dirty="0">
              <a:solidFill>
                <a:srgbClr val="FF0000"/>
              </a:solidFill>
              <a:latin typeface="微软雅黑" panose="020B0503020204020204" charset="-122"/>
            </a:endParaRPr>
          </a:p>
          <a:p>
            <a:pPr lvl="0" indent="-342900"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并发症</a:t>
            </a:r>
            <a:r>
              <a:rPr lang="zh-CN" altLang="en-US" sz="2800" dirty="0">
                <a:latin typeface="微软雅黑" panose="020B0503020204020204" charset="-122"/>
                <a:sym typeface="+mn-ea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指与主要疾病存在因果关系，主要疾病直接引起的病症。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charset="-122"/>
            </a:endParaRPr>
          </a:p>
          <a:p>
            <a:pPr lvl="0" indent="-342900" eaLnBrk="1" hangingPunct="1">
              <a:lnSpc>
                <a:spcPct val="90000"/>
              </a:lnSpc>
            </a:pPr>
            <a:endParaRPr lang="zh-CN" altLang="en-US" sz="2800" b="0" dirty="0">
              <a:solidFill>
                <a:srgbClr val="FF0000"/>
              </a:solidFill>
              <a:latin typeface="微软雅黑" panose="020B0503020204020204" charset="-122"/>
            </a:endParaRPr>
          </a:p>
          <a:p>
            <a:pPr lvl="0" indent="-342900"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sym typeface="+mn-ea"/>
              </a:rPr>
              <a:t>伴随症</a:t>
            </a:r>
            <a:r>
              <a:rPr lang="zh-CN" altLang="en-US" sz="2800" dirty="0">
                <a:latin typeface="微软雅黑" panose="020B0503020204020204" charset="-122"/>
                <a:sym typeface="+mn-ea"/>
              </a:rPr>
              <a:t>：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指与主要疾病和并发症非直接相关的另外一种疾病。但对本次医疗过程有一定影响。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>
          <a:xfrm>
            <a:off x="739141" y="495935"/>
            <a:ext cx="6778466" cy="958850"/>
          </a:xfrm>
        </p:spPr>
        <p:txBody>
          <a:bodyPr wrap="square" lIns="91440" tIns="45720" rIns="91440" bIns="45720" anchor="ctr">
            <a:normAutofit/>
          </a:bodyPr>
          <a:lstStyle/>
          <a:p>
            <a:r>
              <a:rPr lang="zh-CN" altLang="en-US" sz="3985" b="0" dirty="0" smtClean="0"/>
              <a:t>等级评审：病历书写质量要求</a:t>
            </a:r>
            <a:endParaRPr lang="zh-CN" altLang="en-US" sz="3985" b="0" dirty="0"/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1857364"/>
            <a:ext cx="7953851" cy="441960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病历中各种手术和操作并发症、使用药物、器材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所致不良反应、病程记录或检查化验报告所获得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的诊断应规范地填写在病案首页中，确保无遗漏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endParaRPr lang="en-US" altLang="zh-CN" sz="2800" b="0" dirty="0" smtClean="0"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临床科室对这些情况要进行自查、问题整改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endParaRPr lang="en-US" altLang="zh-CN" sz="2800" b="0" dirty="0" smtClean="0"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质管处每月对病案首页填写情况进行检查、监管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考核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985" dirty="0">
                <a:sym typeface="+mn-ea"/>
              </a:rPr>
              <a:t>其他诊断选择原则：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2061" y="1798654"/>
            <a:ext cx="8024989" cy="3951733"/>
          </a:xfrm>
        </p:spPr>
        <p:txBody>
          <a:bodyPr/>
          <a:lstStyle/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、填写其他诊断时，应先填写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并发症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，再填写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伴随症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。</a:t>
            </a:r>
            <a:endParaRPr lang="zh-CN" altLang="en-US" sz="2800" b="0" dirty="0">
              <a:solidFill>
                <a:srgbClr val="000000"/>
              </a:solidFill>
              <a:latin typeface="+mj-ea"/>
              <a:ea typeface="+mj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endParaRPr lang="zh-CN" altLang="en-US" sz="2800" b="0" dirty="0">
              <a:solidFill>
                <a:srgbClr val="000000"/>
              </a:solidFill>
              <a:latin typeface="+mj-ea"/>
              <a:ea typeface="+mj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、患者既往发生的病症及治疗情况，对本次入院主要疾病和并发症的诊断、治疗及预后有影响的（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  <a:hlinkClick r:id="rId2" action="ppaction://hlinkfile"/>
              </a:rPr>
              <a:t>临床评估；治疗处理；诊断性操作；增加护理量和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  <a:hlinkClick r:id="rId2" action="ppaction://hlinkfile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  <a:hlinkClick r:id="rId2" action="ppaction://hlinkfile"/>
              </a:rPr>
              <a:t>或监测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），应视为伴随症填写在病案首页其他诊断栏目内。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885" name="Group 117"/>
          <p:cNvGraphicFramePr>
            <a:graphicFrameLocks noGrp="1"/>
          </p:cNvGraphicFramePr>
          <p:nvPr>
            <p:ph idx="1"/>
          </p:nvPr>
        </p:nvGraphicFramePr>
        <p:xfrm>
          <a:off x="395836" y="2940383"/>
          <a:ext cx="8024813" cy="3566160"/>
        </p:xfrm>
        <a:graphic>
          <a:graphicData uri="http://schemas.openxmlformats.org/drawingml/2006/table">
            <a:tbl>
              <a:tblPr/>
              <a:tblGrid>
                <a:gridCol w="2146459"/>
                <a:gridCol w="587835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Z80.500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泌尿器官恶性肿瘤家族史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Z80.600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白血病家族史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Z80.700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淋巴、造血和有关组织恶性肿瘤家族史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Z80.800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特指器官或系统恶性肿瘤家族史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Z80.801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涎腺恶性肿瘤家族史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Z80.900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恶性肿瘤家族史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Z81.000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精神发育迟缓家族史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Z81.100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酒精滥用家族史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Z81.200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烟草滥用家族史</a:t>
                      </a:r>
                    </a:p>
                  </a:txBody>
                  <a:tcPr marL="68580" marR="685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59581" y="1615440"/>
            <a:ext cx="8227219" cy="105029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3</a:t>
            </a:r>
            <a:r>
              <a:rPr lang="zh-CN" altLang="en-US" sz="2400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、如果既往史或家族史对本次治疗有影响时，可以作为其他诊断</a:t>
            </a:r>
            <a:r>
              <a:rPr lang="zh-CN" altLang="en-US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。</a:t>
            </a:r>
            <a:r>
              <a:rPr lang="zh-CN" altLang="en-US" sz="2400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sym typeface="+mn-ea"/>
              </a:rPr>
              <a:t>（一定</a:t>
            </a:r>
            <a:r>
              <a:rPr lang="zh-CN" altLang="en-US" sz="2400" dirty="0">
                <a:sym typeface="+mn-ea"/>
              </a:rPr>
              <a:t>不要遗漏，影响同组中费用权重）</a:t>
            </a:r>
            <a:endParaRPr lang="zh-CN" altLang="en-US" sz="2400" dirty="0" smtClean="0">
              <a:latin typeface="+mn-lt"/>
              <a:ea typeface="+mn-ea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985" dirty="0">
                <a:sym typeface="+mn-ea"/>
              </a:rPr>
              <a:t>其他诊断选择原则：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/>
          </p:cNvSpPr>
          <p:nvPr>
            <p:ph idx="1"/>
          </p:nvPr>
        </p:nvSpPr>
        <p:spPr>
          <a:xfrm>
            <a:off x="921544" y="1981200"/>
            <a:ext cx="7309961" cy="4114800"/>
          </a:xfrm>
        </p:spPr>
        <p:txBody>
          <a:bodyPr wrap="square" lIns="91440" tIns="45720" rIns="91440" bIns="45720" anchor="t">
            <a:normAutofit/>
          </a:bodyPr>
          <a:lstStyle/>
          <a:p>
            <a:pPr marL="0" indent="0">
              <a:buNone/>
            </a:pPr>
            <a:endParaRPr lang="zh-CN" altLang="en-US" sz="28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例：患者肾移植术后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年，因急性化脓性阑尾炎住院</a:t>
            </a:r>
          </a:p>
          <a:p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    错误：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K35.905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急性化脓性阑尾炎</a:t>
            </a:r>
          </a:p>
          <a:p>
            <a:pPr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    正确： 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K35.905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急性化脓性阑尾炎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Z94.002 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异体肾移植状态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985" dirty="0">
                <a:sym typeface="+mn-ea"/>
              </a:rPr>
              <a:t>其他诊断选择原则：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4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、除非有明确临床意义，异常所见（实验室、</a:t>
            </a:r>
            <a:r>
              <a:rPr lang="en-US" altLang="zh-CN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X-RAY</a:t>
            </a:r>
            <a:r>
              <a:rPr lang="zh-CN" altLang="en-US" sz="2800" kern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、病理或其他诊断结果）应该填写在其他诊断，但无需编码上报。如果针对该临床所见异常又做其它检查评估它或常规处理，该异常所见在写入其他诊断的同时要求编码上报。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lang="zh-CN" altLang="en-US" sz="2800" kern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  <a:p>
            <a:pPr lvl="0" indent="-342900" eaLnBrk="1" hangingPunct="1">
              <a:buFont typeface="Wingdings" panose="05000000000000000000" pitchFamily="2" charset="2"/>
              <a:buChar char="Ø"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985" dirty="0">
                <a:sym typeface="+mn-ea"/>
              </a:rPr>
              <a:t>其他诊断选择原则：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7500"/>
          </a:bodyPr>
          <a:lstStyle/>
          <a:p>
            <a:pPr marL="0" lvl="0" indent="0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、除非编码有其它要求，一个疾病的不同的病情情况，无需填报；不是一个疾病中的病情情况，则需要填报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。</a:t>
            </a:r>
            <a:endParaRPr lang="zh-CN" altLang="en-US" sz="2800" b="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0" lvl="0" indent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例如：患者因急性胃肠炎入院，恶心、呕吐是其常见的临床表现，故无需填报。</a:t>
            </a:r>
          </a:p>
          <a:p>
            <a:pPr marL="0" lvl="0" indent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岁，男孩因急性肺炎、发热入院，入院后出现惊厥，此时应把惊厥填报（惊厥不是肺炎的常规表现），而发热则无需填报（发热是肺炎的常规表现）。</a:t>
            </a:r>
            <a:endParaRPr lang="zh-CN" altLang="en-US" sz="2800" dirty="0"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985" dirty="0">
                <a:sym typeface="+mn-ea"/>
              </a:rPr>
              <a:t>其他诊断选择原则：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85720" y="2640966"/>
            <a:ext cx="8858280" cy="1081405"/>
          </a:xfrm>
        </p:spPr>
        <p:txBody>
          <a:bodyPr>
            <a:normAutofit fontScale="90000"/>
          </a:bodyPr>
          <a:lstStyle/>
          <a:p>
            <a:pPr algn="l" defTabSz="914400" eaLnBrk="0" hangingPunct="0">
              <a:buClrTx/>
              <a:buSzTx/>
              <a:buFontTx/>
              <a:defRPr/>
            </a:pPr>
            <a:r>
              <a:rPr lang="zh-CN" altLang="en-US" sz="3985" dirty="0">
                <a:sym typeface="+mn-ea"/>
              </a:rPr>
              <a:t>首页主要诊断与其他诊断≠病程记录诊断！</a:t>
            </a:r>
            <a:endParaRPr lang="zh-CN" altLang="en-US" sz="3985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xfrm>
            <a:off x="695399" y="629782"/>
            <a:ext cx="8024989" cy="741146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980" i="0" u="none" strike="noStrike" cap="none" spc="0" normalizeH="0" baseline="0" dirty="0">
                <a:solidFill>
                  <a:schemeClr val="tx1"/>
                </a:solidFill>
                <a:latin typeface="+mj-lt"/>
                <a:cs typeface="+mj-cs"/>
              </a:rPr>
              <a:t>手术级别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423863" y="1896111"/>
            <a:ext cx="8296275" cy="4128135"/>
          </a:xfrm>
        </p:spPr>
        <p:txBody>
          <a:bodyPr vert="horz" wrap="square" lIns="91440" tIns="45720" rIns="91440" bIns="45720" numCol="1" anchor="t" anchorCtr="0" compatLnSpc="1">
            <a:normAutofit fontScale="8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0030101010101" pitchFamily="49" charset="-122"/>
                <a:cs typeface="+mn-cs"/>
              </a:rPr>
              <a:t>手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术级别：指按照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医疗技术临床应用管理办法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》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（卫医政发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〔2009〕18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号）要求，建立手术分级管理制度。根据风险性和难易程度不同，手术分为四级，填写相应手术级别对应的阿拉伯数字：（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目前根据各省市具体要求执行，待卫生部下发手术分级标准后，执行统一标准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1.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一级手术（代码为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1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）：指风险较低、过程简单、技术难度低的普通手术；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二级手术（代码为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）：指有一定风险、过程复杂程度一般、有一定技术难度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                         的手术；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3.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三级手术（代码为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3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）：指风险较高、过程较复杂、难度较大的手术；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4.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四级手术（代码为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4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）：指风险高、过程复杂、难度大的重大手术。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673491" y="629782"/>
            <a:ext cx="8024989" cy="741146"/>
          </a:xfrm>
        </p:spPr>
        <p:txBody>
          <a:bodyPr/>
          <a:lstStyle/>
          <a:p>
            <a:r>
              <a:rPr lang="zh-CN" altLang="en-US"/>
              <a:t>病案首页的重要性</a:t>
            </a:r>
          </a:p>
        </p:txBody>
      </p:sp>
      <p:pic>
        <p:nvPicPr>
          <p:cNvPr id="2" name="图片 -2147482621" descr="监测指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571612"/>
            <a:ext cx="8453941" cy="479166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" y="553720"/>
            <a:ext cx="9013508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980" dirty="0">
                <a:latin typeface="+mj-lt"/>
                <a:ea typeface="+mj-ea"/>
                <a:cs typeface="+mj-cs"/>
                <a:sym typeface="+mn-ea"/>
              </a:rPr>
              <a:t>手术切口（</a:t>
            </a:r>
            <a:r>
              <a:rPr lang="zh-CN" altLang="en-US" sz="240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特别注意Ⅰ类填写 </a:t>
            </a:r>
            <a:r>
              <a:rPr lang="zh-CN" altLang="en-US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涉及感染率、抗生素</a:t>
            </a:r>
            <a:r>
              <a:rPr lang="zh-CN" altLang="en-US" sz="240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检查</a:t>
            </a:r>
            <a:r>
              <a:rPr lang="zh-CN" altLang="en-US" sz="3980" dirty="0">
                <a:latin typeface="+mj-lt"/>
                <a:ea typeface="+mj-ea"/>
                <a:cs typeface="+mj-cs"/>
                <a:sym typeface="+mn-ea"/>
              </a:rPr>
              <a:t>）</a:t>
            </a:r>
          </a:p>
        </p:txBody>
      </p:sp>
      <p:graphicFrame>
        <p:nvGraphicFramePr>
          <p:cNvPr id="59395" name="Group 3"/>
          <p:cNvGraphicFramePr>
            <a:graphicFrameLocks noGrp="1"/>
          </p:cNvGraphicFramePr>
          <p:nvPr>
            <p:ph idx="1"/>
          </p:nvPr>
        </p:nvGraphicFramePr>
        <p:xfrm>
          <a:off x="461486" y="1649095"/>
          <a:ext cx="8200073" cy="359664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738313"/>
                <a:gridCol w="3228975"/>
                <a:gridCol w="3232785"/>
              </a:tblGrid>
              <a:tr h="234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切口分组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切口等级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愈合类别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内涵</a:t>
                      </a:r>
                    </a:p>
                  </a:txBody>
                  <a:tcPr marL="0" marR="0" marT="0" marB="0" horzOverflow="overflow"/>
                </a:tc>
              </a:tr>
              <a:tr h="3155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kumimoji="0" lang="zh-CN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类切口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有手术，但体表无切口或腔镜切口</a:t>
                      </a:r>
                    </a:p>
                  </a:txBody>
                  <a:tcPr marL="0" marR="0" marT="0" marB="0" horzOverflow="overflow"/>
                </a:tc>
              </a:tr>
              <a:tr h="23622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Ⅰ</a:t>
                      </a:r>
                      <a:r>
                        <a:rPr kumimoji="0" lang="zh-CN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类切口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Ⅰ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甲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无菌切口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切口愈合良好</a:t>
                      </a:r>
                    </a:p>
                  </a:txBody>
                  <a:tcPr marL="0" marR="0" marT="0" marB="0" horzOverflow="overflow"/>
                </a:tc>
              </a:tr>
              <a:tr h="2355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Ⅰ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乙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无菌切口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切口愈合欠佳</a:t>
                      </a:r>
                    </a:p>
                  </a:txBody>
                  <a:tcPr marL="0" marR="0" marT="0" marB="0" horzOverflow="overflow"/>
                </a:tc>
              </a:tr>
              <a:tr h="2495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Ⅰ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丙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无菌切口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切口化脓</a:t>
                      </a:r>
                    </a:p>
                  </a:txBody>
                  <a:tcPr marL="0" marR="0" marT="0" marB="0" horzOverflow="overflow"/>
                </a:tc>
              </a:tr>
              <a:tr h="3155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Ⅰ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其他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无菌切口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出院时切口愈合情况不确定</a:t>
                      </a:r>
                    </a:p>
                  </a:txBody>
                  <a:tcPr marL="0" marR="0" marT="0" marB="0" horzOverflow="overflow"/>
                </a:tc>
              </a:tr>
              <a:tr h="23749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Ⅱ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类切口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Ⅱ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甲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沾染切口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切口愈合良好</a:t>
                      </a:r>
                    </a:p>
                  </a:txBody>
                  <a:tcPr marL="0" marR="0" marT="0" marB="0" horzOverflow="overflow"/>
                </a:tc>
              </a:tr>
              <a:tr h="23304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Ⅱ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乙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沾染切口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切口愈合欠佳</a:t>
                      </a:r>
                    </a:p>
                  </a:txBody>
                  <a:tcPr marL="0" marR="0" marT="0" marB="0" horzOverflow="overflow"/>
                </a:tc>
              </a:tr>
              <a:tr h="2368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Ⅱ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丙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沾染切口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切口化脓</a:t>
                      </a:r>
                    </a:p>
                  </a:txBody>
                  <a:tcPr marL="0" marR="0" marT="0" marB="0" horzOverflow="overflow"/>
                </a:tc>
              </a:tr>
              <a:tr h="3028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Ⅱ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其他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沾染切口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出院时切口愈合情况不确定</a:t>
                      </a:r>
                    </a:p>
                  </a:txBody>
                  <a:tcPr marL="0" marR="0" marT="0" marB="0" horzOverflow="overflow"/>
                </a:tc>
              </a:tr>
              <a:tr h="23558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Ⅲ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类切口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Ⅲ</a:t>
                      </a:r>
                      <a:r>
                        <a:rPr kumimoji="0" lang="en-US" altLang="zh-CN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甲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感染切口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切口愈合良好</a:t>
                      </a:r>
                    </a:p>
                  </a:txBody>
                  <a:tcPr marL="0" marR="0" marT="0" marB="0" horzOverflow="overflow"/>
                </a:tc>
              </a:tr>
              <a:tr h="2349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Ⅲ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乙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感染切口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切口欠佳</a:t>
                      </a:r>
                    </a:p>
                  </a:txBody>
                  <a:tcPr marL="0" marR="0" marT="0" marB="0" horzOverflow="overflow"/>
                </a:tc>
              </a:tr>
              <a:tr h="2133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Ⅲ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丙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感染切口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切口化脓</a:t>
                      </a:r>
                    </a:p>
                  </a:txBody>
                  <a:tcPr marL="0" marR="0" marT="0" marB="0" horzOverflow="overflow"/>
                </a:tc>
              </a:tr>
              <a:tr h="3155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Ⅲ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其他</a:t>
                      </a:r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感染切口</a:t>
                      </a:r>
                      <a:r>
                        <a:rPr kumimoji="0" lang="en-US" altLang="zh-CN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zh-CN" altLang="en-US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出院时切口愈合情况不确定</a:t>
                      </a:r>
                    </a:p>
                  </a:txBody>
                  <a:tcPr marL="0" marR="0" marT="0" marB="0" horzOverflow="overflow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71472" y="5429264"/>
            <a:ext cx="8210074" cy="12003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 lvl="0" indent="406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1.0</a:t>
            </a: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类切口：</a:t>
            </a:r>
            <a:r>
              <a:rPr lang="en-US" altLang="zh-CN" dirty="0" smtClean="0"/>
              <a:t> </a:t>
            </a:r>
            <a:r>
              <a:rPr lang="zh-CN" altLang="zh-CN" dirty="0" smtClean="0"/>
              <a:t>指经人体自然腔道进行的手术以及经皮腔镜手术，如经胃腹腔镜手术、经脐单孔腹腔镜手术等。</a:t>
            </a:r>
            <a:endParaRPr kumimoji="0" lang="zh-CN" altLang="en-US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</a:t>
            </a: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愈合等级“其他”：指出院时切口未达到拆线时间，切口未拆线，愈合情况尚未明确的状态。 </a:t>
            </a:r>
            <a:endParaRPr kumimoji="0" lang="zh-CN" altLang="en-US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985" b="0" i="0" u="none" strike="noStrike" cap="none" spc="0" normalizeH="0" baseline="0" dirty="0">
                <a:latin typeface="+mj-lt"/>
                <a:ea typeface="+mj-ea"/>
                <a:cs typeface="+mj-cs"/>
              </a:rPr>
              <a:t>手术及操作名称</a:t>
            </a:r>
          </a:p>
        </p:txBody>
      </p:sp>
      <p:sp>
        <p:nvSpPr>
          <p:cNvPr id="83970" name="Rectangle 3"/>
          <p:cNvSpPr>
            <a:spLocks noGrp="1"/>
          </p:cNvSpPr>
          <p:nvPr>
            <p:ph idx="1"/>
          </p:nvPr>
        </p:nvSpPr>
        <p:spPr>
          <a:xfrm>
            <a:off x="661987" y="1628141"/>
            <a:ext cx="8024813" cy="5029835"/>
          </a:xfrm>
        </p:spPr>
        <p:txBody>
          <a:bodyPr wrap="square" lIns="91440" tIns="45720" rIns="91440" bIns="45720" anchor="t">
            <a:normAutofit fontScale="95000"/>
          </a:bodyPr>
          <a:lstStyle/>
          <a:p>
            <a:pPr>
              <a:buNone/>
            </a:pPr>
            <a:r>
              <a:rPr lang="zh-CN" altLang="en-US" sz="2800" b="0" dirty="0"/>
              <a:t>     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广泛的定义：对患者直接施行的诊断性及治疗性操作，包括传统意义的外科手术、内科非手术性操作、治疗性操作。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主要手术及操作的概念</a:t>
            </a:r>
            <a:r>
              <a:rPr lang="zh-CN" altLang="en-US" sz="280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：</a:t>
            </a:r>
            <a:r>
              <a:rPr lang="zh-CN" altLang="en-US" sz="2800" b="1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 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一般是指患者本次住院期间，针对临床医师为患者作出主要诊断的病症，所施行的手术或操作。</a:t>
            </a:r>
          </a:p>
          <a:p>
            <a:pPr marL="0" lvl="0" indent="0" eaLnBrk="1" hangingPunct="1"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80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诊断性操作和治疗性操作的概念</a:t>
            </a:r>
            <a:r>
              <a:rPr lang="zh-CN" altLang="en-US" sz="280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sym typeface="+mn-ea"/>
              </a:rPr>
              <a:t>：</a:t>
            </a:r>
          </a:p>
          <a:p>
            <a:pPr marL="609600" lvl="0" indent="-609600" eaLnBrk="1" hangingPunct="1"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在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ICD-9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临床版中，按照操作的目的，将操作分为诊断性操作和治疗性操作。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marL="609600" lvl="0" indent="-609600" eaLnBrk="1" hangingPunct="1">
              <a:buFont typeface="Wingdings" panose="05000000000000000000" pitchFamily="2" charset="2"/>
              <a:buAutoNum type="arabicPeriod"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诊断性操作：以为明确疾病诊断为目的检查操作。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  <a:latin typeface="+mj-ea"/>
              <a:ea typeface="+mj-ea"/>
              <a:sym typeface="+mn-ea"/>
            </a:endParaRPr>
          </a:p>
          <a:p>
            <a:pPr marL="609600" lvl="0" indent="-609600" eaLnBrk="1" hangingPunct="1">
              <a:buFont typeface="Wingdings" panose="05000000000000000000" pitchFamily="2" charset="2"/>
              <a:buAutoNum type="arabicPeriod"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治疗性操作：以治疗疾病为目的的非手术性操作。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3"/>
          <p:cNvSpPr>
            <a:spLocks noGrp="1"/>
          </p:cNvSpPr>
          <p:nvPr>
            <p:ph idx="1"/>
          </p:nvPr>
        </p:nvSpPr>
        <p:spPr>
          <a:xfrm>
            <a:off x="838200" y="1676400"/>
            <a:ext cx="6648450" cy="4495800"/>
          </a:xfrm>
        </p:spPr>
        <p:txBody>
          <a:bodyPr wrap="square" lIns="91440" tIns="45720" rIns="91440" bIns="45720" anchor="t"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有创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诊断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性和治疗性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操作存在医疗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资源的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消耗，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应该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填写。</a:t>
            </a:r>
            <a:endParaRPr lang="zh-CN" altLang="en-US" sz="2800" b="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使用有创呼吸机治疗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，需另填写气管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插管或气管切开，与全麻相关的插管和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呼吸机不需填写；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无创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呼吸机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</a:rPr>
              <a:t>填写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持续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正压治疗；</a:t>
            </a:r>
          </a:p>
          <a:p>
            <a:pPr>
              <a:lnSpc>
                <a:spcPct val="90000"/>
              </a:lnSpc>
            </a:pPr>
            <a:endParaRPr lang="zh-CN" altLang="en-US" sz="2800" b="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</a:rPr>
              <a:t>介入治疗、内镜检查、血透、腹透、静脉插管、鼻饲、心肺复苏等操作，均</a:t>
            </a:r>
            <a:r>
              <a:rPr lang="zh-CN" altLang="en-US" sz="2800" b="0" dirty="0" smtClean="0">
                <a:solidFill>
                  <a:schemeClr val="tx1">
                    <a:lumMod val="50000"/>
                  </a:schemeClr>
                </a:solidFill>
              </a:rPr>
              <a:t>填写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（温州市医保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DRG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建议化疗要区分口服和注射）</a:t>
            </a:r>
            <a:endParaRPr lang="zh-CN" altLang="en-US" sz="2800" b="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2800" b="0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62061" y="629782"/>
            <a:ext cx="8024989" cy="741146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985" b="0" i="0" u="none" strike="noStrike" cap="none" spc="0" normalizeH="0" baseline="0" dirty="0">
                <a:latin typeface="+mj-lt"/>
                <a:ea typeface="+mj-ea"/>
                <a:cs typeface="+mj-cs"/>
              </a:rPr>
              <a:t>手术及操作名称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985">
                <a:sym typeface="+mn-ea"/>
              </a:rPr>
              <a:t>主要手术及操作选择原则：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、主要手术和操作的选择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一般要与主要诊断相对应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，即选择的主要手术或操作是针对主要诊断的病症而施行的。</a:t>
            </a:r>
            <a:endParaRPr lang="zh-CN" altLang="en-US" sz="2800" b="0" dirty="0">
              <a:solidFill>
                <a:srgbClr val="000000"/>
              </a:solidFill>
              <a:latin typeface="+mj-ea"/>
              <a:ea typeface="+mj-ea"/>
            </a:endParaRPr>
          </a:p>
          <a:p>
            <a:pPr lvl="0" indent="-34290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一般是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风险最大、难度最高、花费最多的手术和操作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。</a:t>
            </a:r>
            <a:endParaRPr lang="zh-CN" altLang="en-US" sz="2800" b="0" dirty="0">
              <a:solidFill>
                <a:srgbClr val="000000"/>
              </a:solidFill>
              <a:latin typeface="+mj-ea"/>
              <a:ea typeface="+mj-ea"/>
            </a:endParaRPr>
          </a:p>
          <a:p>
            <a:pPr lvl="0" indent="-34290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3.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其他手术及操作按照手术优先的原则，依日期顺序逐一填写。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477" y="475615"/>
            <a:ext cx="6723221" cy="100076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algn="just" defTabSz="820420" rtl="0" fontAlgn="auto" latinLnBrk="0">
              <a:lnSpc>
                <a:spcPct val="100000"/>
              </a:lnSpc>
              <a:buNone/>
            </a:pPr>
            <a:r>
              <a:rPr kumimoji="0" lang="zh-CN" altLang="en-US" sz="3985" b="0" i="0" u="none" strike="noStrike" cap="none" spc="0" normalizeH="0" baseline="0">
                <a:latin typeface="+mj-lt"/>
                <a:ea typeface="+mj-ea"/>
                <a:cs typeface="+mj-cs"/>
              </a:rPr>
              <a:t>首页手术、操作填写顺序</a:t>
            </a:r>
          </a:p>
        </p:txBody>
      </p:sp>
      <p:sp>
        <p:nvSpPr>
          <p:cNvPr id="89090" name="Rectangle 3"/>
          <p:cNvSpPr>
            <a:spLocks noGrp="1"/>
          </p:cNvSpPr>
          <p:nvPr>
            <p:ph idx="1"/>
          </p:nvPr>
        </p:nvSpPr>
        <p:spPr>
          <a:xfrm>
            <a:off x="1485901" y="1600201"/>
            <a:ext cx="6326981" cy="4525963"/>
          </a:xfrm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en-US" altLang="zh-CN" sz="2800" b="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2800" b="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优先填写主要手术			</a:t>
            </a:r>
          </a:p>
          <a:p>
            <a:pPr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   其它手术</a:t>
            </a:r>
          </a:p>
          <a:p>
            <a:pPr>
              <a:buNone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、有创的治疗性操作</a:t>
            </a:r>
          </a:p>
          <a:p>
            <a:pPr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	 其它治疗性操作</a:t>
            </a:r>
          </a:p>
          <a:p>
            <a:pPr>
              <a:buNone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、主要诊断性操作</a:t>
            </a:r>
          </a:p>
          <a:p>
            <a:pPr>
              <a:buNone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	 其它诊断性操作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760095" y="487045"/>
            <a:ext cx="6722269" cy="934720"/>
          </a:xfrm>
        </p:spPr>
        <p:txBody>
          <a:bodyPr wrap="square" lIns="91440" tIns="45720" rIns="91440" bIns="45720" anchor="ctr"/>
          <a:lstStyle/>
          <a:p>
            <a:r>
              <a:rPr lang="zh-CN" altLang="en-US" sz="3980" dirty="0">
                <a:solidFill>
                  <a:schemeClr val="tx1"/>
                </a:solidFill>
              </a:rPr>
              <a:t>离院方式：</a:t>
            </a:r>
          </a:p>
        </p:txBody>
      </p:sp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537210" y="1637031"/>
            <a:ext cx="7985284" cy="4838065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zh-CN" altLang="en-US" sz="2800" b="0" dirty="0"/>
              <a:t>指患者本次住院出院的方式。分</a:t>
            </a:r>
            <a:r>
              <a:rPr lang="en-US" altLang="zh-CN" sz="2800" b="0" dirty="0"/>
              <a:t>6</a:t>
            </a:r>
            <a:r>
              <a:rPr lang="zh-CN" altLang="en-US" sz="2800" b="0" dirty="0"/>
              <a:t>种：</a:t>
            </a:r>
          </a:p>
          <a:p>
            <a:pPr>
              <a:lnSpc>
                <a:spcPct val="115000"/>
              </a:lnSpc>
              <a:buNone/>
            </a:pPr>
            <a:r>
              <a:rPr lang="zh-CN" altLang="en-US" sz="2800" b="0" dirty="0"/>
              <a:t>（</a:t>
            </a:r>
            <a:r>
              <a:rPr lang="en-US" altLang="zh-CN" sz="2800" b="0" dirty="0"/>
              <a:t>1</a:t>
            </a:r>
            <a:r>
              <a:rPr lang="zh-CN" altLang="en-US" sz="2800" b="0" dirty="0"/>
              <a:t>）</a:t>
            </a:r>
            <a:r>
              <a:rPr lang="zh-CN" altLang="en-US" b="0" dirty="0"/>
              <a:t>医嘱离院：</a:t>
            </a:r>
          </a:p>
          <a:p>
            <a:pPr>
              <a:lnSpc>
                <a:spcPct val="115000"/>
              </a:lnSpc>
              <a:buNone/>
            </a:pPr>
            <a:r>
              <a:rPr lang="zh-CN" altLang="en-US" sz="2800" b="0" dirty="0"/>
              <a:t>  </a:t>
            </a:r>
            <a:r>
              <a:rPr lang="zh-CN" altLang="en-US" sz="2800" b="0" dirty="0">
                <a:solidFill>
                  <a:srgbClr val="000000"/>
                </a:solidFill>
              </a:rPr>
              <a:t>患者本次治疗结束后，按医嘱要求出院，回到住地进一步康复等情况。</a:t>
            </a:r>
          </a:p>
          <a:p>
            <a:pPr>
              <a:lnSpc>
                <a:spcPct val="115000"/>
              </a:lnSpc>
              <a:buNone/>
            </a:pPr>
            <a:r>
              <a:rPr lang="zh-CN" altLang="en-US" sz="2800" b="0" dirty="0"/>
              <a:t>（</a:t>
            </a:r>
            <a:r>
              <a:rPr lang="en-US" altLang="zh-CN" sz="2800" b="0" dirty="0"/>
              <a:t>2</a:t>
            </a:r>
            <a:r>
              <a:rPr lang="zh-CN" altLang="en-US" sz="2800" b="0" dirty="0"/>
              <a:t>）</a:t>
            </a:r>
            <a:r>
              <a:rPr lang="zh-CN" altLang="en-US" b="0" dirty="0"/>
              <a:t>医嘱转院：</a:t>
            </a:r>
          </a:p>
          <a:p>
            <a:pPr>
              <a:lnSpc>
                <a:spcPct val="115000"/>
              </a:lnSpc>
              <a:buNone/>
            </a:pPr>
            <a:r>
              <a:rPr lang="zh-CN" altLang="en-US" sz="2800" b="0" dirty="0"/>
              <a:t>    </a:t>
            </a:r>
            <a:r>
              <a:rPr lang="zh-CN" altLang="en-US" sz="2800" b="0" dirty="0">
                <a:solidFill>
                  <a:srgbClr val="000000"/>
                </a:solidFill>
              </a:rPr>
              <a:t>指医疗机构根据诊疗需要，将患者转往相应医疗机构进一步诊治，用于统计</a:t>
            </a:r>
            <a:r>
              <a:rPr lang="zh-CN" altLang="en-US" sz="2800" b="0" dirty="0">
                <a:solidFill>
                  <a:srgbClr val="000000"/>
                </a:solidFill>
                <a:latin typeface="Verdana" panose="020B0604030504040204" pitchFamily="34" charset="0"/>
              </a:rPr>
              <a:t>“</a:t>
            </a:r>
            <a:r>
              <a:rPr lang="zh-CN" altLang="en-US" sz="2800" b="0" dirty="0">
                <a:solidFill>
                  <a:srgbClr val="000000"/>
                </a:solidFill>
              </a:rPr>
              <a:t>双向转诊</a:t>
            </a:r>
            <a:r>
              <a:rPr lang="zh-CN" altLang="en-US" sz="2800" b="0" dirty="0">
                <a:solidFill>
                  <a:srgbClr val="000000"/>
                </a:solidFill>
                <a:latin typeface="Verdana" panose="020B0604030504040204" pitchFamily="34" charset="0"/>
              </a:rPr>
              <a:t>”</a:t>
            </a:r>
            <a:r>
              <a:rPr lang="zh-CN" altLang="en-US" sz="2800" b="0" dirty="0">
                <a:solidFill>
                  <a:srgbClr val="000000"/>
                </a:solidFill>
              </a:rPr>
              <a:t>开展情况。如果接收患者的医疗机构明确，</a:t>
            </a:r>
            <a:r>
              <a:rPr lang="zh-CN" altLang="en-US" sz="2800" b="0" dirty="0">
                <a:solidFill>
                  <a:srgbClr val="FF0000"/>
                </a:solidFill>
              </a:rPr>
              <a:t>需要填写转入医疗机构的名称</a:t>
            </a:r>
            <a:r>
              <a:rPr lang="zh-CN" altLang="en-US" sz="2800" b="0" dirty="0">
                <a:solidFill>
                  <a:srgbClr val="000000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1009" y="1500505"/>
            <a:ext cx="8114348" cy="4594225"/>
          </a:xfrm>
        </p:spPr>
        <p:txBody>
          <a:bodyPr vert="horz" wrap="square" lIns="91440" tIns="45720" rIns="91440" bIns="45720" numCol="1" anchor="t" anchorCtr="0" compatLnSpc="1">
            <a:normAutofit fontScale="90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医嘱转社区卫生服务机构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乡镇卫生院：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如接收患者的社区卫生服务机构明确，需填写社区卫生服务机构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乡镇卫生院名称。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非医嘱离院：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患者未按照医嘱要求自动离院（非由医务人员根据患者病情决定）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如：患者疾病需要继续住院治疗，但患者出于个人原因要求出院。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死亡：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指患者在住院期间死亡。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其他：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指除上述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种出院去向之外的其他情况。        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尽量选择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1-5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itle"/>
          </p:nvPr>
        </p:nvSpPr>
        <p:spPr>
          <a:xfrm>
            <a:off x="760095" y="487045"/>
            <a:ext cx="6722269" cy="934720"/>
          </a:xfrm>
        </p:spPr>
        <p:txBody>
          <a:bodyPr wrap="square" lIns="91440" tIns="45720" rIns="91440" bIns="45720" anchor="ctr"/>
          <a:lstStyle/>
          <a:p>
            <a:r>
              <a:rPr lang="zh-CN" altLang="en-US" sz="3980" dirty="0">
                <a:solidFill>
                  <a:schemeClr val="tx1"/>
                </a:solidFill>
              </a:rPr>
              <a:t>离院方式：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lvl="0" algn="just"/>
            <a:r>
              <a:rPr lang="zh-CN" altLang="en-US" sz="3980" dirty="0">
                <a:sym typeface="+mn-ea"/>
              </a:rPr>
              <a:t>是否有出院31天内再住院计划：</a:t>
            </a:r>
          </a:p>
        </p:txBody>
      </p:sp>
      <p:sp>
        <p:nvSpPr>
          <p:cNvPr id="43010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0" dirty="0"/>
              <a:t>(1)</a:t>
            </a:r>
            <a:r>
              <a:rPr lang="zh-CN" altLang="en-US" sz="2800" b="0" dirty="0"/>
              <a:t>指患者本次住院出院后</a:t>
            </a:r>
            <a:r>
              <a:rPr lang="en-US" altLang="zh-CN" sz="2800" b="0" dirty="0"/>
              <a:t>31</a:t>
            </a:r>
            <a:r>
              <a:rPr lang="zh-CN" altLang="en-US" sz="2800" b="0" dirty="0"/>
              <a:t>天内是否有诊疗需要的再住院安排。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0" dirty="0"/>
              <a:t>   选填：有、无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0" dirty="0"/>
              <a:t>(2)</a:t>
            </a:r>
            <a:r>
              <a:rPr lang="zh-CN" altLang="en-US" sz="2800" b="0" dirty="0"/>
              <a:t>如果有再住院计划，则需要填写目的，如：进行二次手术。</a:t>
            </a:r>
          </a:p>
          <a:p>
            <a:pPr>
              <a:lnSpc>
                <a:spcPct val="120000"/>
              </a:lnSpc>
              <a:buNone/>
            </a:pPr>
            <a:endParaRPr lang="zh-CN" altLang="en-US" sz="2800" b="0" dirty="0"/>
          </a:p>
          <a:p>
            <a:pPr>
              <a:lnSpc>
                <a:spcPct val="120000"/>
              </a:lnSpc>
              <a:buNone/>
            </a:pPr>
            <a:r>
              <a:rPr lang="zh-CN" altLang="en-US" sz="2800" b="0" dirty="0">
                <a:solidFill>
                  <a:srgbClr val="FF0000"/>
                </a:solidFill>
              </a:rPr>
              <a:t>   重返类指标！</a:t>
            </a:r>
            <a:endParaRPr lang="zh-CN" altLang="en-US" sz="20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sz="3980" dirty="0"/>
              <a:t>颅脑损伤患者昏迷时间：</a:t>
            </a:r>
          </a:p>
        </p:txBody>
      </p:sp>
      <p:sp>
        <p:nvSpPr>
          <p:cNvPr id="44034" name="Rectangle 3"/>
          <p:cNvSpPr>
            <a:spLocks noGrp="1"/>
          </p:cNvSpPr>
          <p:nvPr>
            <p:ph idx="1"/>
          </p:nvPr>
        </p:nvSpPr>
        <p:spPr>
          <a:xfrm>
            <a:off x="1547813" y="1916113"/>
            <a:ext cx="5829300" cy="4114800"/>
          </a:xfrm>
        </p:spPr>
        <p:txBody>
          <a:bodyPr wrap="square" lIns="91440" tIns="45720" rIns="91440" bIns="45720" anchor="t">
            <a:normAutofit fontScale="85000" lnSpcReduction="10000"/>
          </a:bodyPr>
          <a:lstStyle/>
          <a:p>
            <a:pPr>
              <a:lnSpc>
                <a:spcPct val="135000"/>
              </a:lnSpc>
              <a:buNone/>
            </a:pPr>
            <a:r>
              <a:rPr lang="en-US" altLang="zh-CN" sz="2800" b="0" dirty="0"/>
              <a:t>(1)</a:t>
            </a:r>
            <a:r>
              <a:rPr lang="zh-CN" altLang="en-US" sz="2800" b="0" dirty="0"/>
              <a:t>指颅脑损伤的患者昏迷时间合计</a:t>
            </a:r>
          </a:p>
          <a:p>
            <a:pPr>
              <a:lnSpc>
                <a:spcPct val="135000"/>
              </a:lnSpc>
              <a:buNone/>
            </a:pPr>
            <a:r>
              <a:rPr lang="en-US" altLang="zh-CN" sz="2800" b="0" dirty="0"/>
              <a:t>(2)</a:t>
            </a:r>
            <a:r>
              <a:rPr lang="zh-CN" altLang="en-US" sz="2800" b="0" dirty="0"/>
              <a:t>按入院前、入院后分别统计，间断昏迷的填写各段昏迷时间的总和。</a:t>
            </a:r>
          </a:p>
          <a:p>
            <a:pPr>
              <a:lnSpc>
                <a:spcPct val="135000"/>
              </a:lnSpc>
              <a:buNone/>
            </a:pPr>
            <a:r>
              <a:rPr lang="en-US" altLang="zh-CN" sz="2800" b="0" dirty="0"/>
              <a:t>(3)</a:t>
            </a:r>
            <a:r>
              <a:rPr lang="zh-CN" altLang="en-US" sz="2800" b="0" dirty="0">
                <a:solidFill>
                  <a:srgbClr val="FF0000"/>
                </a:solidFill>
              </a:rPr>
              <a:t>只有颅脑损伤</a:t>
            </a:r>
            <a:r>
              <a:rPr lang="zh-CN" altLang="en-US" sz="2800" b="0" dirty="0"/>
              <a:t>的患者需要填写昏迷时间。</a:t>
            </a:r>
          </a:p>
          <a:p>
            <a:pPr>
              <a:lnSpc>
                <a:spcPct val="135000"/>
              </a:lnSpc>
              <a:buNone/>
            </a:pPr>
            <a:r>
              <a:rPr lang="zh-CN" altLang="en-US" sz="2800" b="0" dirty="0"/>
              <a:t>  入院前 </a:t>
            </a:r>
            <a:r>
              <a:rPr lang="zh-CN" altLang="en-US" sz="2800" b="0" u="sng" dirty="0"/>
              <a:t>    </a:t>
            </a:r>
            <a:r>
              <a:rPr lang="zh-CN" altLang="en-US" sz="2800" b="0" dirty="0"/>
              <a:t> 天 </a:t>
            </a:r>
            <a:r>
              <a:rPr lang="zh-CN" altLang="en-US" sz="2800" b="0" u="sng" dirty="0"/>
              <a:t>    </a:t>
            </a:r>
            <a:r>
              <a:rPr lang="zh-CN" altLang="en-US" sz="2800" b="0" dirty="0"/>
              <a:t> 小时 </a:t>
            </a:r>
            <a:r>
              <a:rPr lang="zh-CN" altLang="en-US" sz="2800" b="0" u="sng" dirty="0"/>
              <a:t>    </a:t>
            </a:r>
            <a:r>
              <a:rPr lang="zh-CN" altLang="en-US" sz="2800" b="0" dirty="0"/>
              <a:t> 分钟</a:t>
            </a:r>
          </a:p>
          <a:p>
            <a:pPr>
              <a:lnSpc>
                <a:spcPct val="135000"/>
              </a:lnSpc>
              <a:buNone/>
            </a:pPr>
            <a:r>
              <a:rPr lang="zh-CN" altLang="en-US" sz="2800" b="0" dirty="0"/>
              <a:t>  入院后 </a:t>
            </a:r>
            <a:r>
              <a:rPr lang="zh-CN" altLang="en-US" sz="2800" b="0" u="sng" dirty="0"/>
              <a:t>    </a:t>
            </a:r>
            <a:r>
              <a:rPr lang="zh-CN" altLang="en-US" sz="2800" b="0" dirty="0"/>
              <a:t> 天 </a:t>
            </a:r>
            <a:r>
              <a:rPr lang="zh-CN" altLang="en-US" sz="2800" b="0" u="sng" dirty="0"/>
              <a:t>    </a:t>
            </a:r>
            <a:r>
              <a:rPr lang="zh-CN" altLang="en-US" sz="2800" b="0" dirty="0"/>
              <a:t> 小时 </a:t>
            </a:r>
            <a:r>
              <a:rPr lang="zh-CN" altLang="en-US" sz="2800" b="0" u="sng" dirty="0"/>
              <a:t>    </a:t>
            </a:r>
            <a:r>
              <a:rPr lang="zh-CN" altLang="en-US" sz="2800" b="0" dirty="0"/>
              <a:t> 分钟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常见错误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zh-CN" dirty="0" smtClean="0"/>
              <a:t>、</a:t>
            </a:r>
            <a:r>
              <a:rPr lang="zh-CN" altLang="zh-CN" dirty="0" smtClean="0">
                <a:solidFill>
                  <a:srgbClr val="FF0000"/>
                </a:solidFill>
              </a:rPr>
              <a:t>医师习惯于主诉导致第一诊断</a:t>
            </a:r>
            <a:r>
              <a:rPr lang="zh-CN" altLang="zh-CN" dirty="0" smtClean="0"/>
              <a:t>，如患者以肺炎收治，在住院过程中发生心肌梗死行</a:t>
            </a:r>
            <a:r>
              <a:rPr lang="en-US" altLang="zh-CN" dirty="0" smtClean="0"/>
              <a:t>PCI</a:t>
            </a:r>
            <a:r>
              <a:rPr lang="zh-CN" altLang="zh-CN" dirty="0" smtClean="0"/>
              <a:t>治疗，按照主要诊断的选择要求应该把心肌梗死放在主要诊断，而患者出院时临床医师仍然将肺炎作为主要诊断。 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zh-CN" dirty="0" smtClean="0"/>
              <a:t>、患者以肺心病、心肌梗死等疾病发生死亡的，临床医师习惯主要诊断选择为呼吸循环衰竭，而根据填写原则，</a:t>
            </a:r>
            <a:r>
              <a:rPr lang="zh-CN" altLang="zh-CN" dirty="0" smtClean="0">
                <a:solidFill>
                  <a:srgbClr val="FF0000"/>
                </a:solidFill>
              </a:rPr>
              <a:t>病因诊断明确的疾病，其症状体征及疾病的终末表现，不能作为主要诊断</a:t>
            </a:r>
            <a:r>
              <a:rPr lang="zh-CN" altLang="zh-CN" dirty="0" smtClean="0"/>
              <a:t>，因 此肺心病、心肌梗死发生死亡的患者，主要诊断应该选择肺心病、心肌梗死，而不是选择最后疾病的结果呼吸循环衰竭。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E:\骨科\评审标准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88353"/>
            <a:ext cx="9144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E:\骨科\评审标准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90618"/>
            <a:ext cx="91440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88134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D:\骨科\评审标准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54" y="137075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骨科\评审标准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113" y="5451867"/>
            <a:ext cx="9132887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73491" y="629782"/>
            <a:ext cx="8024989" cy="741146"/>
          </a:xfrm>
        </p:spPr>
        <p:txBody>
          <a:bodyPr/>
          <a:lstStyle/>
          <a:p>
            <a:r>
              <a:rPr lang="zh-CN" altLang="en-US"/>
              <a:t>病案首页的重要性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800" dirty="0" smtClean="0"/>
              <a:t>3</a:t>
            </a:r>
            <a:r>
              <a:rPr lang="zh-CN" altLang="zh-CN" sz="2800" dirty="0" smtClean="0"/>
              <a:t>、不会应用合并编码原则来指导书写诊断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如高血压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级左心室扩大，主要诊断应该是高血压性心脏病。</a:t>
            </a:r>
          </a:p>
          <a:p>
            <a:pPr>
              <a:buNone/>
            </a:pPr>
            <a:r>
              <a:rPr lang="en-US" altLang="zh-CN" sz="2800" dirty="0" smtClean="0"/>
              <a:t>4</a:t>
            </a:r>
            <a:r>
              <a:rPr lang="zh-CN" altLang="zh-CN" sz="2800" dirty="0" smtClean="0"/>
              <a:t>、临床医生习惯于填写入院时的诊断，在住院过程中发生的并发症、伴随症往往容易忽略，如患者行胆囊摘除术伴发急性肠炎、低钾血症，出院时医生就只填写胆囊炎胆石症，而不填写急性肠炎、低钾血症。 </a:t>
            </a:r>
          </a:p>
          <a:p>
            <a:pPr>
              <a:buNone/>
            </a:pPr>
            <a:r>
              <a:rPr lang="en-US" altLang="zh-CN" sz="2800" dirty="0" smtClean="0"/>
              <a:t>5</a:t>
            </a:r>
            <a:r>
              <a:rPr lang="zh-CN" altLang="zh-CN" sz="2800" dirty="0" smtClean="0"/>
              <a:t>、临床医生不重视检查结果异常中所提示的临床意义，如高脂血症、高尿酸血症、胆囊息肉等，故未在病案首页填写。</a:t>
            </a:r>
            <a:endParaRPr lang="zh-CN" altLang="zh-CN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常见错误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sz="3000" dirty="0" smtClean="0"/>
              <a:t>6</a:t>
            </a:r>
            <a:r>
              <a:rPr lang="zh-CN" altLang="zh-CN" sz="3000" dirty="0" smtClean="0"/>
              <a:t>、手术记录中手术名称与病案首页不相符，如首页填写剖腹探查术，手术记录是胃穿孔修补术。</a:t>
            </a:r>
          </a:p>
          <a:p>
            <a:pPr>
              <a:buNone/>
            </a:pPr>
            <a:r>
              <a:rPr lang="en-US" altLang="zh-CN" sz="3000" dirty="0" smtClean="0"/>
              <a:t>7</a:t>
            </a:r>
            <a:r>
              <a:rPr lang="zh-CN" altLang="zh-CN" sz="3000" dirty="0" smtClean="0"/>
              <a:t>、填写顺序错误，临床医生习惯于按照发生的时间 顺序填写如外伤导致的骨折，入院后行清创缝合术、截肢术，应该将截肢术写在主要手术操作，清创缝合术写在之后。</a:t>
            </a:r>
          </a:p>
          <a:p>
            <a:pPr>
              <a:buNone/>
            </a:pPr>
            <a:r>
              <a:rPr lang="en-US" altLang="zh-CN" sz="3000" dirty="0" smtClean="0"/>
              <a:t>8</a:t>
            </a:r>
            <a:r>
              <a:rPr lang="zh-CN" altLang="zh-CN" sz="3000" dirty="0" smtClean="0"/>
              <a:t>、遗漏转科前的疾病诊断或手术操作，如患者转科前接受阑尾切除术，以心力衰竭转科治疗，出院时内科医生往往漏填阑尾切除术。 </a:t>
            </a:r>
          </a:p>
          <a:p>
            <a:pPr>
              <a:buNone/>
            </a:pPr>
            <a:r>
              <a:rPr lang="en-US" altLang="zh-CN" sz="3000" dirty="0" smtClean="0"/>
              <a:t>9</a:t>
            </a:r>
            <a:r>
              <a:rPr lang="zh-CN" altLang="zh-CN" sz="3000" dirty="0" smtClean="0"/>
              <a:t>、漏填操作。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常见错误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85786" y="1285860"/>
            <a:ext cx="764386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4.</a:t>
            </a:r>
            <a:r>
              <a:rPr lang="zh-CN" altLang="en-US" sz="2800" dirty="0" smtClean="0"/>
              <a:t>出院患者手术占比；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高优：有创操作计入手术，不能漏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85786" y="1285860"/>
            <a:ext cx="764386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5.</a:t>
            </a:r>
            <a:r>
              <a:rPr lang="zh-CN" altLang="en-US" sz="2800" dirty="0" smtClean="0"/>
              <a:t>出院患者微创手术占比；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高优，腹腔镜、内窥镜等手术方式不能漏写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85786" y="1357298"/>
            <a:ext cx="764386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6.</a:t>
            </a:r>
            <a:r>
              <a:rPr lang="zh-CN" altLang="en-US" sz="2800" dirty="0" smtClean="0"/>
              <a:t>出院患者四级手术比例；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高优，参照四级目录填写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85786" y="1285860"/>
            <a:ext cx="764386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8.</a:t>
            </a:r>
            <a:r>
              <a:rPr lang="zh-CN" altLang="en-US" sz="2800" dirty="0" smtClean="0"/>
              <a:t>手术患者并发症发生率；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低优，注意并发症对应入院病情的填写，如并发症入院时已存在，入院病情填“有”，统计时不计入并发症。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85786" y="1285860"/>
            <a:ext cx="764386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9. I </a:t>
            </a:r>
            <a:r>
              <a:rPr lang="zh-CN" altLang="en-US" sz="2800" dirty="0" smtClean="0"/>
              <a:t>类切口手术部位感染率；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低优，统计首页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I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类切口，丙级愈合的例数。例如结直肠肛门手术一般不能填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I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类切口。</a:t>
            </a:r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428596" y="1357298"/>
            <a:ext cx="3357586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6</a:t>
            </a:r>
            <a:r>
              <a:rPr lang="zh-CN" altLang="en-US" sz="2800" dirty="0" smtClean="0"/>
              <a:t>、单病种质量控制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监测中性指标，共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个单病种。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收治数量，平均住院日，平均费用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146" name="Picture 2" descr="E:\骨科\单病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500174"/>
            <a:ext cx="5286412" cy="4786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85786" y="1285860"/>
            <a:ext cx="7643866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14.</a:t>
            </a:r>
            <a:r>
              <a:rPr lang="zh-CN" altLang="en-US" sz="2800" dirty="0" smtClean="0"/>
              <a:t>低风险组病例死亡率；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低优，避免因手术名称低写，误入低风险组，如确实分组错误可以申诉纠正。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714348" y="1214422"/>
            <a:ext cx="7643866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40 .</a:t>
            </a:r>
            <a:r>
              <a:rPr lang="zh-CN" altLang="en-US" sz="2800" dirty="0" smtClean="0"/>
              <a:t>出院患者住院费用、出院人次数</a:t>
            </a:r>
            <a:r>
              <a:rPr lang="en-US" sz="2800" dirty="0" smtClean="0"/>
              <a:t>CMI</a:t>
            </a:r>
            <a:r>
              <a:rPr lang="zh-CN" altLang="en-US" sz="2800" dirty="0" smtClean="0"/>
              <a:t>调整。</a:t>
            </a:r>
            <a:endParaRPr lang="en-US" altLang="zh-CN" sz="2800" dirty="0" smtClean="0"/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CMI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值是从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DRG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平台根据首页分组信息综合计算而来，用作调整系数，对出院人数及均次费用影响较大。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科室应注意首页规范填写，获得反映科室真实实力的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CMI</a:t>
            </a:r>
          </a:p>
          <a:p>
            <a:endParaRPr lang="zh-CN" altLang="en-US" sz="2800" dirty="0" smtClean="0"/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三级公立医院绩效考核相关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推动四项基础标准建设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7" y="1428737"/>
            <a:ext cx="8258454" cy="510697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sz="2800" b="1" dirty="0" smtClean="0"/>
              <a:t>2016</a:t>
            </a:r>
            <a:r>
              <a:rPr lang="zh-CN" altLang="en-US" sz="2800" b="1" dirty="0" smtClean="0"/>
              <a:t>年11月17日，第三届世界互联网大会“互联网＋智慧医疗”分论坛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b="1" dirty="0" smtClean="0"/>
              <a:t>16</a:t>
            </a:r>
            <a:r>
              <a:rPr lang="zh-CN" altLang="en-US" b="1" dirty="0" smtClean="0"/>
              <a:t>年12月底前，实现临床诊疗数据规范化管理的“四统一”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 smtClean="0">
                <a:solidFill>
                  <a:srgbClr val="C00000"/>
                </a:solidFill>
              </a:rPr>
              <a:t> 病案首页书写规范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 smtClean="0">
                <a:solidFill>
                  <a:srgbClr val="C00000"/>
                </a:solidFill>
              </a:rPr>
              <a:t> 疾病分类编码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 smtClean="0">
                <a:solidFill>
                  <a:srgbClr val="C00000"/>
                </a:solidFill>
              </a:rPr>
              <a:t> 手术操作编码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 dirty="0" smtClean="0">
                <a:solidFill>
                  <a:srgbClr val="C00000"/>
                </a:solidFill>
              </a:rPr>
              <a:t> 医学名词术语</a:t>
            </a:r>
            <a:endParaRPr lang="zh-CN" altLang="en-US" sz="1200" b="1" dirty="0" smtClean="0"/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</a:pPr>
            <a:endParaRPr lang="en-US" altLang="zh-CN" b="1" dirty="0" smtClean="0"/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b="1" dirty="0" smtClean="0"/>
              <a:t>  这些重要的基础性工作，对于推动医疗信息在全行业互联互通、无障碍应用，具有重大而深远的意义，也为开展精细化的支付方式改革，特别是按疾病诊断相关分组付费改革（DRGs）打下了坚实基础。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643182"/>
            <a:ext cx="2410428" cy="198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357158" y="1441132"/>
            <a:ext cx="8572560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医师在</a:t>
            </a:r>
            <a:r>
              <a:rPr lang="en-US" sz="2800" dirty="0" smtClean="0"/>
              <a:t>HIS/</a:t>
            </a:r>
            <a:r>
              <a:rPr lang="zh-CN" altLang="en-US" sz="2800" dirty="0" smtClean="0"/>
              <a:t>电子病历中填写完成病案首页信息后，点击“首页质控”按钮，弹出质控结果页面。医师依据质控结果在</a:t>
            </a:r>
            <a:r>
              <a:rPr lang="en-US" sz="2800" dirty="0" smtClean="0"/>
              <a:t>HIS/</a:t>
            </a:r>
            <a:r>
              <a:rPr lang="zh-CN" altLang="en-US" sz="2800" dirty="0" smtClean="0"/>
              <a:t>电子病历修改病案首页信息后，再次质控。直至病案首页信息数据符合质控规则，提交至病案室归档。</a:t>
            </a:r>
          </a:p>
          <a:p>
            <a:r>
              <a:rPr lang="en-US" sz="2800" dirty="0" smtClean="0"/>
              <a:t>DRGs</a:t>
            </a:r>
            <a:r>
              <a:rPr lang="zh-CN" altLang="en-US" sz="2800" dirty="0" smtClean="0"/>
              <a:t>预分组提示：根据主诊断、手术编码、患者基本信息等信息，将疾病进行</a:t>
            </a:r>
            <a:r>
              <a:rPr lang="en-US" sz="2800" dirty="0" smtClean="0"/>
              <a:t>DRGs</a:t>
            </a:r>
            <a:r>
              <a:rPr lang="zh-CN" altLang="en-US" sz="2800" dirty="0" smtClean="0"/>
              <a:t>预分组，提示</a:t>
            </a:r>
            <a:r>
              <a:rPr lang="en-US" sz="2800" dirty="0" smtClean="0"/>
              <a:t>DRGs</a:t>
            </a:r>
            <a:r>
              <a:rPr lang="zh-CN" altLang="en-US" sz="2800" dirty="0" smtClean="0"/>
              <a:t>入组编码、入组名称、倍率（低倍率</a:t>
            </a:r>
            <a:r>
              <a:rPr lang="en-US" sz="2800" dirty="0" smtClean="0"/>
              <a:t>/</a:t>
            </a:r>
            <a:r>
              <a:rPr lang="zh-CN" altLang="en-US" sz="2800" dirty="0" smtClean="0"/>
              <a:t>高倍率）等信息。</a:t>
            </a:r>
          </a:p>
          <a:p>
            <a:r>
              <a:rPr lang="zh-CN" altLang="en-US" sz="2800" dirty="0" smtClean="0"/>
              <a:t>病案首页打印：病案首页质控完成后，医师将病案首页打印归档至病案室。</a:t>
            </a: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3528" y="0"/>
            <a:ext cx="869473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首页质控系统计划</a:t>
            </a:r>
            <a:r>
              <a:rPr lang="zh-CN" altLang="en-US" sz="24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4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多条校验规则）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357158" y="1441132"/>
            <a:ext cx="85725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1428728" y="2714620"/>
            <a:ext cx="600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客观、真实、及时、规范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1357290" y="928670"/>
            <a:ext cx="4000528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填写做到：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357158" y="1441132"/>
            <a:ext cx="85725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642910" y="571480"/>
            <a:ext cx="35719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要求考核：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 descr="E:\质管处\试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71678"/>
            <a:ext cx="851419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>
            <a:spLocks noChangeArrowheads="1"/>
          </p:cNvSpPr>
          <p:nvPr/>
        </p:nvSpPr>
        <p:spPr bwMode="auto">
          <a:xfrm>
            <a:off x="1187624" y="1052736"/>
            <a:ext cx="612076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rgbClr val="800000"/>
              </a:buClr>
              <a:buFont typeface="Wingdings 2" panose="05020102010507070707" pitchFamily="18" charset="2"/>
              <a:buNone/>
            </a:pPr>
            <a:r>
              <a:rPr lang="zh-CN" altLang="en-US" sz="6000" b="1" dirty="0">
                <a:solidFill>
                  <a:srgbClr val="9D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6000" b="1" i="0" dirty="0" smtClean="0">
                <a:solidFill>
                  <a:srgbClr val="9D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 </a:t>
            </a:r>
            <a:r>
              <a:rPr lang="zh-CN" altLang="en-US" sz="6000" b="1" i="0" dirty="0">
                <a:solidFill>
                  <a:srgbClr val="9D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</a:p>
        </p:txBody>
      </p:sp>
      <p:pic>
        <p:nvPicPr>
          <p:cNvPr id="2055" name="Picture 7" descr="C:\Users\lenovo\Desktop\6181881998145532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" t="56751" b="-1"/>
          <a:stretch>
            <a:fillRect/>
          </a:stretch>
        </p:blipFill>
        <p:spPr bwMode="auto">
          <a:xfrm>
            <a:off x="0" y="2636912"/>
            <a:ext cx="9144000" cy="4187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>
            <p:custDataLst>
              <p:tags r:id="rId2"/>
            </p:custDataLst>
          </p:nvPr>
        </p:nvSpPr>
        <p:spPr>
          <a:xfrm>
            <a:off x="214282" y="1000108"/>
            <a:ext cx="7455222" cy="954406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defPPr>
              <a:defRPr lang="zh-CN"/>
            </a:defPPr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600" b="1" i="0" baseline="0">
                <a:effectLst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en-US" altLang="zh-CN" sz="2400" dirty="0" err="1" smtClean="0">
                <a:latin typeface="+mj-lt"/>
                <a:ea typeface="+mj-ea"/>
              </a:rPr>
              <a:t>首页数据质量是新时代医院质量管理的重中之重</a:t>
            </a:r>
            <a:endParaRPr lang="en-US" altLang="zh-CN" sz="2400" dirty="0" smtClean="0">
              <a:latin typeface="+mj-lt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1472" y="1857364"/>
            <a:ext cx="1416844" cy="137498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714612" y="1857364"/>
            <a:ext cx="1409224" cy="137498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714876" y="1857364"/>
            <a:ext cx="1429703" cy="139874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429388" y="1857364"/>
            <a:ext cx="1416844" cy="139874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714348" y="3357562"/>
            <a:ext cx="1169670" cy="716915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>
            <a:normAutofit lnSpcReduction="10000"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b="1" dirty="0" err="1" smtClean="0"/>
              <a:t>写得准</a:t>
            </a:r>
            <a:endParaRPr lang="en-US" altLang="zh-CN" sz="1600" b="1" dirty="0" smtClean="0"/>
          </a:p>
          <a:p>
            <a:pPr algn="ctr">
              <a:lnSpc>
                <a:spcPct val="130000"/>
              </a:lnSpc>
              <a:defRPr/>
            </a:pPr>
            <a:r>
              <a:rPr lang="en-US" altLang="zh-CN" sz="1600" b="1" dirty="0" err="1" smtClean="0"/>
              <a:t>临床</a:t>
            </a:r>
            <a:endParaRPr lang="en-US" altLang="zh-CN" sz="1600" b="1" dirty="0" smtClean="0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928926" y="3429000"/>
            <a:ext cx="1169670" cy="744855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编得对</a:t>
            </a:r>
          </a:p>
          <a:p>
            <a:pPr algn="ctr" eaLnBrk="1" hangingPunct="1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病案</a:t>
            </a: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857752" y="3429000"/>
            <a:ext cx="1169670" cy="716915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费用准</a:t>
            </a:r>
          </a:p>
          <a:p>
            <a:pPr algn="ctr" eaLnBrk="1" hangingPunct="1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财务</a:t>
            </a: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6572264" y="3429000"/>
            <a:ext cx="1169670" cy="688975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传得全</a:t>
            </a:r>
          </a:p>
          <a:p>
            <a:pPr algn="ctr" eaLnBrk="1" hangingPunct="1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信息</a:t>
            </a:r>
          </a:p>
        </p:txBody>
      </p:sp>
      <p:sp>
        <p:nvSpPr>
          <p:cNvPr id="15" name="文本框 2"/>
          <p:cNvSpPr txBox="1"/>
          <p:nvPr>
            <p:custDataLst>
              <p:tags r:id="rId7"/>
            </p:custDataLst>
          </p:nvPr>
        </p:nvSpPr>
        <p:spPr>
          <a:xfrm>
            <a:off x="214282" y="4286256"/>
            <a:ext cx="2584633" cy="234124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indent="0" algn="ctr" defTabSz="685800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ebdings" panose="05030102010509060703" pitchFamily="18" charset="2"/>
              <a:buNone/>
              <a:defRPr baseline="0">
                <a:latin typeface="Arial" panose="020B0604020202020204" pitchFamily="34" charset="0"/>
                <a:ea typeface="+mj-ea"/>
              </a:defRPr>
            </a:lvl1pPr>
            <a:lvl2pPr marL="267970" indent="-267970" algn="just" defTabSz="685800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baseline="0">
                <a:latin typeface="Arial" panose="020B0604020202020204" pitchFamily="34" charset="0"/>
                <a:ea typeface="+mj-ea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 fontAlgn="auto">
              <a:lnSpc>
                <a:spcPct val="100000"/>
              </a:lnSpc>
              <a:spcBef>
                <a:spcPts val="1300"/>
              </a:spcBef>
            </a:pPr>
            <a:r>
              <a:rPr lang="zh-CN" altLang="en-US" b="1" dirty="0">
                <a:latin typeface="+mn-lt"/>
                <a:ea typeface="+mn-ea"/>
              </a:rPr>
              <a:t>正确的主要诊断</a:t>
            </a:r>
          </a:p>
          <a:p>
            <a:pPr algn="l" fontAlgn="auto">
              <a:lnSpc>
                <a:spcPct val="100000"/>
              </a:lnSpc>
              <a:spcBef>
                <a:spcPts val="1300"/>
              </a:spcBef>
            </a:pPr>
            <a:r>
              <a:rPr lang="zh-CN" altLang="en-US" b="1" dirty="0">
                <a:latin typeface="+mn-lt"/>
                <a:ea typeface="+mn-ea"/>
              </a:rPr>
              <a:t>全面的并发症/合并症</a:t>
            </a:r>
          </a:p>
          <a:p>
            <a:pPr algn="l" fontAlgn="auto">
              <a:lnSpc>
                <a:spcPct val="100000"/>
              </a:lnSpc>
              <a:spcBef>
                <a:spcPts val="1300"/>
              </a:spcBef>
            </a:pPr>
            <a:r>
              <a:rPr lang="zh-CN" altLang="en-US" b="1" dirty="0">
                <a:latin typeface="+mn-lt"/>
                <a:ea typeface="+mn-ea"/>
              </a:rPr>
              <a:t>正确全面的手术操作</a:t>
            </a:r>
          </a:p>
          <a:p>
            <a:pPr algn="l" fontAlgn="auto">
              <a:lnSpc>
                <a:spcPct val="100000"/>
              </a:lnSpc>
              <a:spcBef>
                <a:spcPts val="1300"/>
              </a:spcBef>
            </a:pPr>
            <a:r>
              <a:rPr lang="zh-CN" altLang="en-US" b="1" dirty="0">
                <a:latin typeface="+mn-lt"/>
                <a:ea typeface="+mn-ea"/>
              </a:rPr>
              <a:t>规范/全面/准确填写病案首页全部项目</a:t>
            </a:r>
          </a:p>
        </p:txBody>
      </p:sp>
      <p:sp>
        <p:nvSpPr>
          <p:cNvPr id="16" name="文本框 3"/>
          <p:cNvSpPr txBox="1"/>
          <p:nvPr>
            <p:custDataLst>
              <p:tags r:id="rId8"/>
            </p:custDataLst>
          </p:nvPr>
        </p:nvSpPr>
        <p:spPr>
          <a:xfrm>
            <a:off x="2857488" y="4286256"/>
            <a:ext cx="1714512" cy="234124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indent="0" algn="ctr" defTabSz="685800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ebdings" panose="05030102010509060703" pitchFamily="18" charset="2"/>
              <a:buNone/>
              <a:defRPr baseline="0">
                <a:latin typeface="Arial" panose="020B0604020202020204" pitchFamily="34" charset="0"/>
                <a:ea typeface="+mj-ea"/>
              </a:defRPr>
            </a:lvl1pPr>
            <a:lvl2pPr marL="267970" indent="-267970" algn="just" defTabSz="685800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baseline="0">
                <a:latin typeface="Arial" panose="020B0604020202020204" pitchFamily="34" charset="0"/>
                <a:ea typeface="+mj-ea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/>
            <a:r>
              <a:rPr lang="zh-CN" altLang="en-US" b="1" dirty="0">
                <a:latin typeface="+mn-lt"/>
                <a:ea typeface="+mn-ea"/>
              </a:rPr>
              <a:t>正确理解诊疗信息</a:t>
            </a:r>
          </a:p>
          <a:p>
            <a:pPr algn="l"/>
            <a:r>
              <a:rPr lang="zh-CN" altLang="en-US" b="1" dirty="0">
                <a:latin typeface="+mn-lt"/>
                <a:ea typeface="+mn-ea"/>
              </a:rPr>
              <a:t>准确翻译ICD-10及ICD-9手术操作编码</a:t>
            </a:r>
          </a:p>
        </p:txBody>
      </p:sp>
      <p:sp>
        <p:nvSpPr>
          <p:cNvPr id="17" name="文本框 4"/>
          <p:cNvSpPr txBox="1"/>
          <p:nvPr>
            <p:custDataLst>
              <p:tags r:id="rId9"/>
            </p:custDataLst>
          </p:nvPr>
        </p:nvSpPr>
        <p:spPr>
          <a:xfrm>
            <a:off x="4786314" y="4286256"/>
            <a:ext cx="1643074" cy="234124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indent="0" algn="ctr" defTabSz="685800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ebdings" panose="05030102010509060703" pitchFamily="18" charset="2"/>
              <a:buNone/>
              <a:defRPr baseline="0">
                <a:latin typeface="Arial" panose="020B0604020202020204" pitchFamily="34" charset="0"/>
                <a:ea typeface="+mj-ea"/>
              </a:defRPr>
            </a:lvl1pPr>
            <a:lvl2pPr marL="267970" indent="-267970" algn="just" defTabSz="685800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baseline="0">
                <a:latin typeface="Arial" panose="020B0604020202020204" pitchFamily="34" charset="0"/>
                <a:ea typeface="+mj-ea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/>
            <a:r>
              <a:rPr lang="zh-CN" altLang="en-US" b="1" dirty="0">
                <a:latin typeface="+mn-lt"/>
                <a:ea typeface="+mn-ea"/>
              </a:rPr>
              <a:t>接口正确</a:t>
            </a:r>
          </a:p>
          <a:p>
            <a:pPr algn="l"/>
            <a:r>
              <a:rPr lang="zh-CN" altLang="en-US" b="1" dirty="0">
                <a:latin typeface="+mn-lt"/>
                <a:ea typeface="+mn-ea"/>
              </a:rPr>
              <a:t>数据传送无误</a:t>
            </a:r>
          </a:p>
        </p:txBody>
      </p:sp>
      <p:sp>
        <p:nvSpPr>
          <p:cNvPr id="18" name="文本框 5"/>
          <p:cNvSpPr txBox="1"/>
          <p:nvPr>
            <p:custDataLst>
              <p:tags r:id="rId10"/>
            </p:custDataLst>
          </p:nvPr>
        </p:nvSpPr>
        <p:spPr>
          <a:xfrm>
            <a:off x="6500826" y="4286256"/>
            <a:ext cx="1714512" cy="234124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indent="0" algn="ctr" defTabSz="685800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Webdings" panose="05030102010509060703" pitchFamily="18" charset="2"/>
              <a:buNone/>
              <a:defRPr baseline="0">
                <a:latin typeface="Arial" panose="020B0604020202020204" pitchFamily="34" charset="0"/>
                <a:ea typeface="+mj-ea"/>
              </a:defRPr>
            </a:lvl1pPr>
            <a:lvl2pPr marL="267970" indent="-267970" algn="just" defTabSz="685800">
              <a:lnSpc>
                <a:spcPct val="130000"/>
              </a:lnSpc>
              <a:spcBef>
                <a:spcPts val="0"/>
              </a:spcBef>
              <a:spcAft>
                <a:spcPts val="45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Char char=" "/>
              <a:defRPr sz="1600" baseline="0">
                <a:latin typeface="Arial" panose="020B0604020202020204" pitchFamily="34" charset="0"/>
                <a:ea typeface="+mj-ea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/>
            <a:r>
              <a:rPr lang="zh-CN" altLang="en-US" b="1" dirty="0">
                <a:latin typeface="+mn-lt"/>
                <a:ea typeface="+mn-ea"/>
              </a:rPr>
              <a:t>接口标准统一</a:t>
            </a:r>
          </a:p>
          <a:p>
            <a:pPr algn="l"/>
            <a:r>
              <a:rPr lang="zh-CN" altLang="en-US" b="1" dirty="0">
                <a:latin typeface="+mn-lt"/>
                <a:ea typeface="+mn-ea"/>
              </a:rPr>
              <a:t>数据传送无误</a:t>
            </a: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简单箭头 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562438" y="5775168"/>
            <a:ext cx="318368" cy="720800"/>
          </a:xfrm>
          <a:prstGeom prst="chevron">
            <a:avLst>
              <a:gd name="adj" fmla="val 88005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zh-CN" altLang="zh-CN" sz="188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59643" y="400051"/>
            <a:ext cx="3707130" cy="62589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4872" y="399415"/>
            <a:ext cx="3671411" cy="625729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7148" y="1644015"/>
            <a:ext cx="1351598" cy="880110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基本信息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668577" y="1258570"/>
            <a:ext cx="1351598" cy="880110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手术、操作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668577" y="3997325"/>
            <a:ext cx="1351598" cy="880110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医疗费用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7148" y="4210050"/>
            <a:ext cx="1351598" cy="880110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诊断信息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383730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sz="2400" dirty="0"/>
              <a:t>住院病案首页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2400" kern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kern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卫生部关于修订下发住院病案首页的通知</a:t>
            </a:r>
            <a:r>
              <a:rPr lang="en-US" altLang="zh-CN" sz="2400" kern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kern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（卫医发</a:t>
            </a:r>
            <a:r>
              <a:rPr lang="en-US" altLang="zh-CN" sz="2400" kern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〔2001〕286</a:t>
            </a:r>
            <a:r>
              <a:rPr lang="zh-CN" altLang="en-US" sz="2400" kern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号）</a:t>
            </a:r>
            <a:endParaRPr sz="2400" dirty="0"/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sz="2400" dirty="0"/>
              <a:t>部分项目填写说明 卫医政发〔 2011〕 84号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dirty="0" smtClean="0"/>
              <a:t>住院病案首页</a:t>
            </a:r>
            <a:r>
              <a:rPr sz="2400" dirty="0" err="1" smtClean="0"/>
              <a:t>数据填写质量规范</a:t>
            </a:r>
            <a:r>
              <a:rPr lang="en-US" sz="2400" dirty="0" smtClean="0"/>
              <a:t>  </a:t>
            </a:r>
            <a:r>
              <a:rPr sz="2400" dirty="0" smtClean="0"/>
              <a:t> </a:t>
            </a:r>
            <a:r>
              <a:rPr sz="2400" dirty="0"/>
              <a:t>国卫办医发〔 2016〕 24号</a:t>
            </a:r>
          </a:p>
          <a:p>
            <a:pPr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sz="2400" dirty="0" err="1" smtClean="0"/>
              <a:t>住院病案首页数据质量管理与控制指标</a:t>
            </a:r>
            <a:r>
              <a:rPr sz="2400" dirty="0"/>
              <a:t>（ 2016 年版）</a:t>
            </a:r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endParaRPr sz="2800" dirty="0"/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sz="2800" dirty="0"/>
              <a:t>详见院内网质量管理处网页</a:t>
            </a:r>
            <a:endParaRPr lang="en-US" altLang="zh-CN" sz="2800" dirty="0"/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endParaRPr lang="en-US" altLang="zh-CN" sz="2800" dirty="0"/>
          </a:p>
          <a:p>
            <a:pPr marL="0" indent="0" eaLnBrk="1" latinLnBrk="0" hangingPunct="1">
              <a:lnSpc>
                <a:spcPct val="100000"/>
              </a:lnSpc>
              <a:spcBef>
                <a:spcPts val="1200"/>
              </a:spcBef>
              <a:buNone/>
            </a:pPr>
            <a:endParaRPr lang="en-US" altLang="zh-CN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首页填写标准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7e289c4-df3b-44d5-9e95-4b25430d51e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l_h_f"/>
  <p:tag name="KSO_WM_UNIT_INDEX" val="1_2_1"/>
  <p:tag name="KSO_WM_UNIT_ID" val="custom160415_17*l_h_f*1_2_1"/>
  <p:tag name="KSO_WM_UNIT_CLEAR" val="1"/>
  <p:tag name="KSO_WM_UNIT_LAYERLEVEL" val="1_1_1"/>
  <p:tag name="KSO_WM_UNIT_VALUE" val="30"/>
  <p:tag name="KSO_WM_UNIT_HIGHLIGHT" val="0"/>
  <p:tag name="KSO_WM_UNIT_COMPATIBLE" val="0"/>
  <p:tag name="KSO_WM_DIAGRAM_GROUP_CODE" val="l1-2"/>
  <p:tag name="KSO_WM_UNIT_PRESET_TEXT" val="INCIDIDUNT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l_h_f"/>
  <p:tag name="KSO_WM_UNIT_INDEX" val="1_3_1"/>
  <p:tag name="KSO_WM_UNIT_ID" val="custom160415_17*l_h_f*1_3_1"/>
  <p:tag name="KSO_WM_UNIT_CLEAR" val="1"/>
  <p:tag name="KSO_WM_UNIT_LAYERLEVEL" val="1_1_1"/>
  <p:tag name="KSO_WM_UNIT_VALUE" val="30"/>
  <p:tag name="KSO_WM_UNIT_HIGHLIGHT" val="0"/>
  <p:tag name="KSO_WM_UNIT_COMPATIBLE" val="0"/>
  <p:tag name="KSO_WM_DIAGRAM_GROUP_CODE" val="l1-2"/>
  <p:tag name="KSO_WM_UNIT_PRESET_TEXT" val="VENIAM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l_h_f"/>
  <p:tag name="KSO_WM_UNIT_INDEX" val="1_4_1"/>
  <p:tag name="KSO_WM_UNIT_ID" val="custom160415_17*l_h_f*1_4_1"/>
  <p:tag name="KSO_WM_UNIT_CLEAR" val="1"/>
  <p:tag name="KSO_WM_UNIT_LAYERLEVEL" val="1_1_1"/>
  <p:tag name="KSO_WM_UNIT_VALUE" val="30"/>
  <p:tag name="KSO_WM_UNIT_HIGHLIGHT" val="0"/>
  <p:tag name="KSO_WM_UNIT_COMPATIBLE" val="0"/>
  <p:tag name="KSO_WM_DIAGRAM_GROUP_CODE" val="l1-2"/>
  <p:tag name="KSO_WM_UNIT_PRESET_TEXT" val="NOSTRUD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f"/>
  <p:tag name="KSO_WM_UNIT_INDEX" val="1"/>
  <p:tag name="KSO_WM_UNIT_ID" val="custom160415_17*f*1"/>
  <p:tag name="KSO_WM_UNIT_CLEAR" val="1"/>
  <p:tag name="KSO_WM_UNIT_LAYERLEVEL" val="1"/>
  <p:tag name="KSO_WM_UNIT_VALUE" val="90"/>
  <p:tag name="KSO_WM_UNIT_HIGHLIGHT" val="0"/>
  <p:tag name="KSO_WM_UNIT_COMPATIBLE" val="0"/>
  <p:tag name="KSO_WM_UNIT_PRESET_TEXT_INDEX" val="4"/>
  <p:tag name="KSO_WM_UNIT_PRESET_TEXT_LEN" val="5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f"/>
  <p:tag name="KSO_WM_UNIT_INDEX" val="1"/>
  <p:tag name="KSO_WM_UNIT_ID" val="custom160415_17*f*1"/>
  <p:tag name="KSO_WM_UNIT_CLEAR" val="1"/>
  <p:tag name="KSO_WM_UNIT_LAYERLEVEL" val="1"/>
  <p:tag name="KSO_WM_UNIT_VALUE" val="90"/>
  <p:tag name="KSO_WM_UNIT_HIGHLIGHT" val="0"/>
  <p:tag name="KSO_WM_UNIT_COMPATIBLE" val="0"/>
  <p:tag name="KSO_WM_UNIT_PRESET_TEXT_INDEX" val="4"/>
  <p:tag name="KSO_WM_UNIT_PRESET_TEXT_LEN" val="5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f"/>
  <p:tag name="KSO_WM_UNIT_INDEX" val="1"/>
  <p:tag name="KSO_WM_UNIT_ID" val="custom160415_17*f*1"/>
  <p:tag name="KSO_WM_UNIT_CLEAR" val="1"/>
  <p:tag name="KSO_WM_UNIT_LAYERLEVEL" val="1"/>
  <p:tag name="KSO_WM_UNIT_VALUE" val="90"/>
  <p:tag name="KSO_WM_UNIT_HIGHLIGHT" val="0"/>
  <p:tag name="KSO_WM_UNIT_COMPATIBLE" val="0"/>
  <p:tag name="KSO_WM_UNIT_PRESET_TEXT_INDEX" val="4"/>
  <p:tag name="KSO_WM_UNIT_PRESET_TEXT_LEN" val="5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f"/>
  <p:tag name="KSO_WM_UNIT_INDEX" val="1"/>
  <p:tag name="KSO_WM_UNIT_ID" val="custom160415_17*f*1"/>
  <p:tag name="KSO_WM_UNIT_CLEAR" val="1"/>
  <p:tag name="KSO_WM_UNIT_LAYERLEVEL" val="1"/>
  <p:tag name="KSO_WM_UNIT_VALUE" val="90"/>
  <p:tag name="KSO_WM_UNIT_HIGHLIGHT" val="0"/>
  <p:tag name="KSO_WM_UNIT_COMPATIBLE" val="0"/>
  <p:tag name="KSO_WM_UNIT_PRESET_TEXT_INDEX" val="4"/>
  <p:tag name="KSO_WM_UNIT_PRESET_TEXT_LEN" val="5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06"/>
  <p:tag name="KSO_WM_TAG_VERSION" val="1.0"/>
  <p:tag name="KSO_WM_SLIDE_ID" val="custom160306_13"/>
  <p:tag name="KSO_WM_SLIDE_INDEX" val="13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89*54"/>
  <p:tag name="KSO_WM_SLIDE_SIZE" val="818*4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306_13*i*0"/>
  <p:tag name="KSO_WM_TEMPLATE_CATEGORY" val="custom"/>
  <p:tag name="KSO_WM_TEMPLATE_INDEX" val="16030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306"/>
  <p:tag name="KSO_WM_TAG_VERSION" val="1.0"/>
  <p:tag name="KSO_WM_SLIDE_ID" val="custom160306_6"/>
  <p:tag name="KSO_WM_SLIDE_INDEX" val="6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06"/>
  <p:tag name="KSO_WM_UNIT_TYPE" val="a"/>
  <p:tag name="KSO_WM_UNIT_INDEX" val="1"/>
  <p:tag name="KSO_WM_UNIT_ID" val="custom160306_6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a"/>
  <p:tag name="KSO_WM_UNIT_INDEX" val="1"/>
  <p:tag name="KSO_WM_UNIT_ID" val="custom160415_17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UNIT_PRESET_TEXT" val="LOREM IPSUM DOLO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5"/>
  <p:tag name="KSO_WM_UNIT_TYPE" val="l_h_f"/>
  <p:tag name="KSO_WM_UNIT_INDEX" val="1_1_1"/>
  <p:tag name="KSO_WM_UNIT_ID" val="custom160415_17*l_h_f*1_1_1"/>
  <p:tag name="KSO_WM_UNIT_CLEAR" val="1"/>
  <p:tag name="KSO_WM_UNIT_LAYERLEVEL" val="1_1_1"/>
  <p:tag name="KSO_WM_UNIT_VALUE" val="30"/>
  <p:tag name="KSO_WM_UNIT_HIGHLIGHT" val="0"/>
  <p:tag name="KSO_WM_UNIT_COMPATIBLE" val="0"/>
  <p:tag name="KSO_WM_DIAGRAM_GROUP_CODE" val="l1-2"/>
  <p:tag name="KSO_WM_UNIT_PRESET_TEXT" val="TEMPOR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new WMC">
  <a:themeElements>
    <a:clrScheme name="new WMC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27296"/>
      </a:accent1>
      <a:accent2>
        <a:srgbClr val="F44B29"/>
      </a:accent2>
      <a:accent3>
        <a:srgbClr val="F66629"/>
      </a:accent3>
      <a:accent4>
        <a:srgbClr val="FDA630"/>
      </a:accent4>
      <a:accent5>
        <a:srgbClr val="88A72E"/>
      </a:accent5>
      <a:accent6>
        <a:srgbClr val="FAD175"/>
      </a:accent6>
      <a:hlink>
        <a:srgbClr val="127296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ew WMC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MC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MC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MC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MC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MC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WMC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WMC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4307</Words>
  <Application>Microsoft Office PowerPoint</Application>
  <PresentationFormat>全屏显示(4:3)</PresentationFormat>
  <Paragraphs>387</Paragraphs>
  <Slides>63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new WMC</vt:lpstr>
      <vt:lpstr> 三级公立医院考核 与规范填写病案首页  医疗质量管理处病案室 2019-8-28  </vt:lpstr>
      <vt:lpstr>病案首页的重要性</vt:lpstr>
      <vt:lpstr>病案首页的重要性</vt:lpstr>
      <vt:lpstr>病案首页的重要性</vt:lpstr>
      <vt:lpstr>病案首页的重要性</vt:lpstr>
      <vt:lpstr>推动四项基础标准建设 </vt:lpstr>
      <vt:lpstr>幻灯片 7</vt:lpstr>
      <vt:lpstr>幻灯片 8</vt:lpstr>
      <vt:lpstr>首页填写标准</vt:lpstr>
      <vt:lpstr>病案首页填写要求：</vt:lpstr>
      <vt:lpstr>病人的基本信息部分：（均不能为空）</vt:lpstr>
      <vt:lpstr>病人的基本信息部分：（均不能为空）</vt:lpstr>
      <vt:lpstr>病人的基本信息部分：（均不能为空）</vt:lpstr>
      <vt:lpstr>病人的基本信息部分：（均不能为空）</vt:lpstr>
      <vt:lpstr>医疗信息部分</vt:lpstr>
      <vt:lpstr>住院诊疗信（入院时情况）</vt:lpstr>
      <vt:lpstr>住院诊疗信（入院时情况）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诊断选择原则：</vt:lpstr>
      <vt:lpstr>出院其他诊断</vt:lpstr>
      <vt:lpstr>等级评审：病历书写质量要求</vt:lpstr>
      <vt:lpstr>其他诊断选择原则：</vt:lpstr>
      <vt:lpstr>其他诊断选择原则：</vt:lpstr>
      <vt:lpstr>其他诊断选择原则：</vt:lpstr>
      <vt:lpstr>其他诊断选择原则：</vt:lpstr>
      <vt:lpstr>其他诊断选择原则：</vt:lpstr>
      <vt:lpstr>首页主要诊断与其他诊断≠病程记录诊断！</vt:lpstr>
      <vt:lpstr>手术级别</vt:lpstr>
      <vt:lpstr>幻灯片 40</vt:lpstr>
      <vt:lpstr>手术及操作名称</vt:lpstr>
      <vt:lpstr>手术及操作名称</vt:lpstr>
      <vt:lpstr>主要手术及操作选择原则：</vt:lpstr>
      <vt:lpstr>首页手术、操作填写顺序</vt:lpstr>
      <vt:lpstr>离院方式：</vt:lpstr>
      <vt:lpstr>离院方式：</vt:lpstr>
      <vt:lpstr>是否有出院31天内再住院计划：</vt:lpstr>
      <vt:lpstr>颅脑损伤患者昏迷时间：</vt:lpstr>
      <vt:lpstr>常见错误</vt:lpstr>
      <vt:lpstr>常见错误</vt:lpstr>
      <vt:lpstr>常见错误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asus-pc</dc:creator>
  <cp:lastModifiedBy>w</cp:lastModifiedBy>
  <cp:revision>1520</cp:revision>
  <dcterms:created xsi:type="dcterms:W3CDTF">2016-12-10T10:20:00Z</dcterms:created>
  <dcterms:modified xsi:type="dcterms:W3CDTF">2020-11-18T02:59:11Z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